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73" r:id="rId3"/>
    <p:sldId id="274" r:id="rId4"/>
    <p:sldId id="261" r:id="rId5"/>
    <p:sldId id="258" r:id="rId6"/>
    <p:sldId id="267" r:id="rId7"/>
    <p:sldId id="259" r:id="rId8"/>
    <p:sldId id="260" r:id="rId9"/>
    <p:sldId id="269" r:id="rId10"/>
    <p:sldId id="268"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8" d="100"/>
          <a:sy n="78" d="100"/>
        </p:scale>
        <p:origin x="-4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72557-EC8C-4C0D-95CD-1359C7E83BE7}" type="datetimeFigureOut">
              <a:rPr lang="en-US" smtClean="0"/>
              <a:pPr/>
              <a:t>8/27/2013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934EA-D6F8-4A49-B762-59931FAD0C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19312-D508-4789-9561-0E7BEBD4C64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A8C2C04-3080-43AB-9C33-22D810CD8ACC}" type="slidenum">
              <a:rPr lang="en-US"/>
              <a:pPr/>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p:txBody>
          <a:bodyPr/>
          <a:lstStyle/>
          <a:p>
            <a:pPr eaLnBrk="1" hangingPunct="1"/>
            <a:r>
              <a:rPr lang="en-US" smtClean="0"/>
              <a:t>To make an NMR signal you put a coil of wire near the aligned protons. </a:t>
            </a:r>
          </a:p>
          <a:p>
            <a:pPr eaLnBrk="1" hangingPunct="1"/>
            <a:r>
              <a:rPr lang="en-US" smtClean="0"/>
              <a:t>*click*</a:t>
            </a:r>
          </a:p>
          <a:p>
            <a:pPr eaLnBrk="1" hangingPunct="1"/>
            <a:r>
              <a:rPr lang="en-US" smtClean="0"/>
              <a:t>By sending a brief radio-frequency pulse into the coil to can create a varying magnetic field that has the effect of tipping the protons over so they are now perpendicular to the magnetic field.  This is called a 90-degree pulse and this part of NMR is called the transmit phase.  The magnetic field will try to realign the proton...</a:t>
            </a:r>
          </a:p>
          <a:p>
            <a:pPr eaLnBrk="1" hangingPunct="1"/>
            <a:endParaRPr lang="en-US" smtClean="0"/>
          </a:p>
          <a:p>
            <a:pPr eaLnBrk="1" hangingPunct="1"/>
            <a:r>
              <a:rPr lang="en-US" b="1" smtClean="0"/>
              <a:t>Transition to the next slide is required here to make the GIF animations start at the right moment.  Do not separate these two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8401F97-A804-4546-B08A-72688D4CB1C3}" type="slidenum">
              <a:rPr lang="en-US"/>
              <a:pPr/>
              <a:t>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pPr eaLnBrk="1" hangingPunct="1"/>
            <a:r>
              <a:rPr lang="en-US" smtClean="0"/>
              <a:t>…but because the proton has spin, like a gyroscope, it will precess around the magnetic field direction before it realigns.  The precession creates a time varying magnetic field through the coil, and this induces a voltage according to Faraday's law.  The induced signal is called a free induction decay, or FID, and this is the receive phase of pulsed NMR.  Its called FID because it is a </a:t>
            </a:r>
            <a:r>
              <a:rPr lang="en-US" u="sng" smtClean="0"/>
              <a:t>free</a:t>
            </a:r>
            <a:r>
              <a:rPr lang="en-US" smtClean="0"/>
              <a:t> motion of the proton that </a:t>
            </a:r>
            <a:r>
              <a:rPr lang="en-US" u="sng" smtClean="0"/>
              <a:t>induces</a:t>
            </a:r>
            <a:r>
              <a:rPr lang="en-US" smtClean="0"/>
              <a:t> a signal and quickly </a:t>
            </a:r>
            <a:r>
              <a:rPr lang="en-US" u="sng" smtClean="0"/>
              <a:t>decays</a:t>
            </a:r>
            <a:r>
              <a:rPr lang="en-US" smtClean="0"/>
              <a:t> away.</a:t>
            </a:r>
          </a:p>
          <a:p>
            <a:pPr eaLnBrk="1" hangingPunct="1"/>
            <a:r>
              <a:rPr lang="en-US" smtClean="0"/>
              <a:t>*click*</a:t>
            </a:r>
          </a:p>
          <a:p>
            <a:pPr eaLnBrk="1" hangingPunct="1"/>
            <a:r>
              <a:rPr lang="en-US" smtClean="0"/>
              <a:t>The precession frequency depends on the strength of the magnetic field.  Gen3MR designs will have precession (or Larmor) frequencies of 15 to 20 MHz.  Higher frequencies give stronger signals but require larger and more expensive magnets.</a:t>
            </a:r>
          </a:p>
          <a:p>
            <a:pPr eaLnBrk="1" hangingPunct="1"/>
            <a:r>
              <a:rPr lang="en-US" smtClean="0"/>
              <a:t>*click*</a:t>
            </a:r>
          </a:p>
          <a:p>
            <a:pPr eaLnBrk="1" hangingPunct="1"/>
            <a:r>
              <a:rPr lang="en-US" smtClean="0"/>
              <a:t>We have already said that the proton will realign after T1 and that time is shown about right in this animation, but of course the precession rate has been drastically slowed down so you can see the motion.  From this animation you might think that the FID signal would last a time T1, but that is not the case.  There are really many many protons and they are not all in exactly the same magnetic field, so they dont precess at exactly the same rate.  They get out of phase and the signal disappears after a time T2, which is about 100 microseconds for our technology.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934EA-D6F8-4A49-B762-59931FAD0C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4D9D7-43F4-4D8E-8958-02D1B5EFBBC1}" type="datetimeFigureOut">
              <a:rPr lang="en-US" smtClean="0"/>
              <a:pPr/>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4D9D7-43F4-4D8E-8958-02D1B5EFBBC1}" type="datetimeFigureOut">
              <a:rPr lang="en-US" smtClean="0"/>
              <a:pPr/>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4D9D7-43F4-4D8E-8958-02D1B5EFBBC1}" type="datetimeFigureOut">
              <a:rPr lang="en-US" smtClean="0"/>
              <a:pPr/>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4D9D7-43F4-4D8E-8958-02D1B5EFBBC1}" type="datetimeFigureOut">
              <a:rPr lang="en-US" smtClean="0"/>
              <a:pPr/>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4D9D7-43F4-4D8E-8958-02D1B5EFBBC1}" type="datetimeFigureOut">
              <a:rPr lang="en-US" smtClean="0"/>
              <a:pPr/>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4D9D7-43F4-4D8E-8958-02D1B5EFBBC1}" type="datetimeFigureOut">
              <a:rPr lang="en-US" smtClean="0"/>
              <a:pPr/>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E4D9D7-43F4-4D8E-8958-02D1B5EFBBC1}" type="datetimeFigureOut">
              <a:rPr lang="en-US" smtClean="0"/>
              <a:pPr/>
              <a:t>8/27/2013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E4D9D7-43F4-4D8E-8958-02D1B5EFBBC1}" type="datetimeFigureOut">
              <a:rPr lang="en-US" smtClean="0"/>
              <a:pPr/>
              <a:t>8/27/2013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4D9D7-43F4-4D8E-8958-02D1B5EFBBC1}" type="datetimeFigureOut">
              <a:rPr lang="en-US" smtClean="0"/>
              <a:pPr/>
              <a:t>8/27/2013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4D9D7-43F4-4D8E-8958-02D1B5EFBBC1}" type="datetimeFigureOut">
              <a:rPr lang="en-US" smtClean="0"/>
              <a:pPr/>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4D9D7-43F4-4D8E-8958-02D1B5EFBBC1}" type="datetimeFigureOut">
              <a:rPr lang="en-US" smtClean="0"/>
              <a:pPr/>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EE692-3F87-4600-B6A7-1546B3598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4D9D7-43F4-4D8E-8958-02D1B5EFBBC1}" type="datetimeFigureOut">
              <a:rPr lang="en-US" smtClean="0"/>
              <a:pPr/>
              <a:t>8/27/2013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EE692-3F87-4600-B6A7-1546B3598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OLE_LINK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g"/>
          <p:cNvPicPr>
            <a:picLocks noChangeAspect="1" noChangeArrowheads="1"/>
          </p:cNvPicPr>
          <p:nvPr/>
        </p:nvPicPr>
        <p:blipFill>
          <a:blip r:embed="rId3" cstate="print">
            <a:lum bright="11000" contrast="-53000"/>
          </a:blip>
          <a:srcRect/>
          <a:stretch>
            <a:fillRect/>
          </a:stretch>
        </p:blipFill>
        <p:spPr bwMode="auto">
          <a:xfrm>
            <a:off x="0" y="0"/>
            <a:ext cx="9144000" cy="6858000"/>
          </a:xfrm>
          <a:prstGeom prst="rect">
            <a:avLst/>
          </a:prstGeom>
          <a:noFill/>
        </p:spPr>
      </p:pic>
      <p:sp>
        <p:nvSpPr>
          <p:cNvPr id="3" name="Rectangle 2"/>
          <p:cNvSpPr/>
          <p:nvPr/>
        </p:nvSpPr>
        <p:spPr>
          <a:xfrm>
            <a:off x="838200" y="838200"/>
            <a:ext cx="7086600" cy="3046988"/>
          </a:xfrm>
          <a:prstGeom prst="rect">
            <a:avLst/>
          </a:prstGeom>
        </p:spPr>
        <p:txBody>
          <a:bodyPr wrap="square">
            <a:spAutoFit/>
          </a:bodyPr>
          <a:lstStyle/>
          <a:p>
            <a:pPr algn="ctr"/>
            <a:r>
              <a:rPr lang="en-US" sz="2400" dirty="0" smtClean="0">
                <a:solidFill>
                  <a:schemeClr val="bg1"/>
                </a:solidFill>
              </a:rPr>
              <a:t>Physics </a:t>
            </a:r>
            <a:r>
              <a:rPr lang="en-US" sz="2400" b="1" dirty="0" smtClean="0">
                <a:solidFill>
                  <a:schemeClr val="bg1"/>
                </a:solidFill>
              </a:rPr>
              <a:t>3330</a:t>
            </a:r>
          </a:p>
          <a:p>
            <a:pPr algn="ctr"/>
            <a:r>
              <a:rPr lang="en-US" sz="2400" dirty="0" smtClean="0">
                <a:solidFill>
                  <a:schemeClr val="bg1"/>
                </a:solidFill>
              </a:rPr>
              <a:t>Electronics for the Physical Sciences</a:t>
            </a:r>
          </a:p>
          <a:p>
            <a:endParaRPr lang="en-US" dirty="0" smtClean="0">
              <a:solidFill>
                <a:schemeClr val="bg1"/>
              </a:solidFill>
            </a:endParaRPr>
          </a:p>
          <a:p>
            <a:r>
              <a:rPr lang="en-US" b="1" dirty="0" smtClean="0">
                <a:solidFill>
                  <a:schemeClr val="bg1"/>
                </a:solidFill>
              </a:rPr>
              <a:t>Heather Lewandowski	Tuesday Lab 9:00 – 11:50 am</a:t>
            </a:r>
          </a:p>
          <a:p>
            <a:r>
              <a:rPr lang="en-US" b="1" dirty="0" smtClean="0">
                <a:solidFill>
                  <a:schemeClr val="bg1"/>
                </a:solidFill>
              </a:rPr>
              <a:t>Kyle McElroy		Tuesday Lab 2:00 – 4:50 pm</a:t>
            </a:r>
          </a:p>
          <a:p>
            <a:r>
              <a:rPr lang="en-US" b="1" dirty="0" smtClean="0">
                <a:solidFill>
                  <a:schemeClr val="bg1"/>
                </a:solidFill>
              </a:rPr>
              <a:t>Kevin </a:t>
            </a:r>
            <a:r>
              <a:rPr lang="en-US" b="1" dirty="0" err="1" smtClean="0">
                <a:solidFill>
                  <a:schemeClr val="bg1"/>
                </a:solidFill>
              </a:rPr>
              <a:t>Stenson</a:t>
            </a:r>
            <a:r>
              <a:rPr lang="en-US" b="1" dirty="0" smtClean="0">
                <a:solidFill>
                  <a:schemeClr val="bg1"/>
                </a:solidFill>
              </a:rPr>
              <a:t>		Thursday Lab 9:00 – 11:50 am </a:t>
            </a:r>
            <a:r>
              <a:rPr lang="en-US" b="1" dirty="0" smtClean="0">
                <a:solidFill>
                  <a:srgbClr val="FF0000"/>
                </a:solidFill>
              </a:rPr>
              <a:t>new section</a:t>
            </a:r>
          </a:p>
          <a:p>
            <a:r>
              <a:rPr lang="en-US" b="1" dirty="0" err="1" smtClean="0">
                <a:solidFill>
                  <a:schemeClr val="bg1"/>
                </a:solidFill>
              </a:rPr>
              <a:t>Dimtry</a:t>
            </a:r>
            <a:r>
              <a:rPr lang="en-US" b="1" dirty="0" smtClean="0">
                <a:solidFill>
                  <a:schemeClr val="bg1"/>
                </a:solidFill>
              </a:rPr>
              <a:t> </a:t>
            </a:r>
            <a:r>
              <a:rPr lang="en-US" b="1" dirty="0" err="1" smtClean="0">
                <a:solidFill>
                  <a:schemeClr val="bg1"/>
                </a:solidFill>
              </a:rPr>
              <a:t>Reznik</a:t>
            </a:r>
            <a:r>
              <a:rPr lang="en-US" b="1" dirty="0" smtClean="0">
                <a:solidFill>
                  <a:schemeClr val="bg1"/>
                </a:solidFill>
              </a:rPr>
              <a:t>		Thursday Lab 2:00 – 4:50 pm</a:t>
            </a:r>
          </a:p>
          <a:p>
            <a:endParaRPr lang="en-US" b="1" dirty="0" smtClean="0">
              <a:solidFill>
                <a:schemeClr val="bg1"/>
              </a:solidFill>
            </a:endParaRPr>
          </a:p>
          <a:p>
            <a:r>
              <a:rPr lang="en-US" b="1" dirty="0" smtClean="0">
                <a:solidFill>
                  <a:schemeClr val="bg1"/>
                </a:solidFill>
              </a:rPr>
              <a:t>John Price		Lectures  1:00 – 1:50 Tuesday and Thursday</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A6</a:t>
            </a:r>
            <a:endParaRPr lang="en-US" sz="2400" dirty="0">
              <a:latin typeface="Times New Roman" pitchFamily="18" charset="0"/>
              <a:cs typeface="Times New Roman" pitchFamily="18" charset="0"/>
            </a:endParaRPr>
          </a:p>
        </p:txBody>
      </p:sp>
      <p:sp>
        <p:nvSpPr>
          <p:cNvPr id="5" name="TextBox 4"/>
          <p:cNvSpPr txBox="1"/>
          <p:nvPr/>
        </p:nvSpPr>
        <p:spPr>
          <a:xfrm>
            <a:off x="762000" y="1143000"/>
            <a:ext cx="1789336" cy="4154984"/>
          </a:xfrm>
          <a:prstGeom prst="rect">
            <a:avLst/>
          </a:prstGeom>
          <a:noFill/>
        </p:spPr>
        <p:txBody>
          <a:bodyPr wrap="none" rtlCol="0">
            <a:spAutoFit/>
          </a:bodyPr>
          <a:lstStyle/>
          <a:p>
            <a:endParaRPr lang="en-US" sz="2400" dirty="0">
              <a:latin typeface="Symbol" pitchFamily="18" charset="2"/>
              <a:cs typeface="Times New Roman" pitchFamily="18" charset="0"/>
            </a:endParaRPr>
          </a:p>
          <a:p>
            <a:r>
              <a:rPr lang="en-US" sz="2400" dirty="0" smtClean="0">
                <a:latin typeface="Times New Roman" pitchFamily="18" charset="0"/>
                <a:cs typeface="Times New Roman" pitchFamily="18" charset="0"/>
              </a:rPr>
              <a:t>Is 15 V safe?</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Yes</a:t>
            </a:r>
          </a:p>
          <a:p>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B: No</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143000"/>
            <a:ext cx="7235507" cy="3416320"/>
          </a:xfrm>
          <a:prstGeom prst="rect">
            <a:avLst/>
          </a:prstGeom>
          <a:noFill/>
        </p:spPr>
        <p:txBody>
          <a:bodyPr wrap="none" rtlCol="0">
            <a:spAutoFit/>
          </a:bodyPr>
          <a:lstStyle/>
          <a:p>
            <a:endParaRPr lang="en-US" sz="2400" dirty="0">
              <a:latin typeface="Symbol" pitchFamily="18" charset="2"/>
              <a:cs typeface="Times New Roman" pitchFamily="18" charset="0"/>
            </a:endParaRPr>
          </a:p>
          <a:p>
            <a:r>
              <a:rPr lang="en-US" sz="2400" dirty="0" smtClean="0">
                <a:latin typeface="Times New Roman" pitchFamily="18" charset="0"/>
                <a:cs typeface="Times New Roman" pitchFamily="18" charset="0"/>
              </a:rPr>
              <a:t>But, higher voltage and larger contact areas can be lethal.</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Do not expose yourself to the 110V power line!</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9" name="Picture 3" descr="frame90"/>
          <p:cNvPicPr>
            <a:picLocks noChangeAspect="1" noChangeArrowheads="1"/>
          </p:cNvPicPr>
          <p:nvPr/>
        </p:nvPicPr>
        <p:blipFill>
          <a:blip r:embed="rId4" cstate="print"/>
          <a:srcRect/>
          <a:stretch>
            <a:fillRect/>
          </a:stretch>
        </p:blipFill>
        <p:spPr bwMode="auto">
          <a:xfrm>
            <a:off x="912813" y="2284413"/>
            <a:ext cx="2590800" cy="2560637"/>
          </a:xfrm>
          <a:prstGeom prst="rect">
            <a:avLst/>
          </a:prstGeom>
          <a:noFill/>
          <a:ln w="9525">
            <a:noFill/>
            <a:miter lim="800000"/>
            <a:headEnd/>
            <a:tailEnd/>
          </a:ln>
        </p:spPr>
      </p:pic>
      <p:pic>
        <p:nvPicPr>
          <p:cNvPr id="224260" name="Picture 4" descr="frameUpClean"/>
          <p:cNvPicPr>
            <a:picLocks noChangeAspect="1" noChangeArrowheads="1"/>
          </p:cNvPicPr>
          <p:nvPr/>
        </p:nvPicPr>
        <p:blipFill>
          <a:blip r:embed="rId5" cstate="print"/>
          <a:srcRect/>
          <a:stretch>
            <a:fillRect/>
          </a:stretch>
        </p:blipFill>
        <p:spPr bwMode="auto">
          <a:xfrm>
            <a:off x="912813" y="2293938"/>
            <a:ext cx="2578100" cy="2547937"/>
          </a:xfrm>
          <a:prstGeom prst="rect">
            <a:avLst/>
          </a:prstGeom>
          <a:noFill/>
          <a:ln w="9525">
            <a:noFill/>
            <a:miter lim="800000"/>
            <a:headEnd/>
            <a:tailEnd/>
          </a:ln>
        </p:spPr>
      </p:pic>
      <p:grpSp>
        <p:nvGrpSpPr>
          <p:cNvPr id="2" name="Group 70"/>
          <p:cNvGrpSpPr>
            <a:grpSpLocks/>
          </p:cNvGrpSpPr>
          <p:nvPr/>
        </p:nvGrpSpPr>
        <p:grpSpPr bwMode="auto">
          <a:xfrm>
            <a:off x="1447800" y="2044700"/>
            <a:ext cx="1524000" cy="2530475"/>
            <a:chOff x="912" y="1296"/>
            <a:chExt cx="960" cy="1594"/>
          </a:xfrm>
        </p:grpSpPr>
        <p:sp>
          <p:nvSpPr>
            <p:cNvPr id="12293" name="Arc 5"/>
            <p:cNvSpPr>
              <a:spLocks/>
            </p:cNvSpPr>
            <p:nvPr/>
          </p:nvSpPr>
          <p:spPr bwMode="auto">
            <a:xfrm>
              <a:off x="912" y="1296"/>
              <a:ext cx="288" cy="1566"/>
            </a:xfrm>
            <a:custGeom>
              <a:avLst/>
              <a:gdLst>
                <a:gd name="T0" fmla="*/ 2147483647 w 21600"/>
                <a:gd name="T1" fmla="*/ 0 h 33565"/>
                <a:gd name="T2" fmla="*/ 2147483647 w 21600"/>
                <a:gd name="T3" fmla="*/ 2147483647 h 33565"/>
                <a:gd name="T4" fmla="*/ 0 w 21600"/>
                <a:gd name="T5" fmla="*/ 2147483647 h 33565"/>
                <a:gd name="T6" fmla="*/ 0 60000 65536"/>
                <a:gd name="T7" fmla="*/ 0 60000 65536"/>
                <a:gd name="T8" fmla="*/ 0 60000 65536"/>
                <a:gd name="T9" fmla="*/ 0 w 21600"/>
                <a:gd name="T10" fmla="*/ 0 h 33565"/>
                <a:gd name="T11" fmla="*/ 21600 w 21600"/>
                <a:gd name="T12" fmla="*/ 33565 h 33565"/>
              </a:gdLst>
              <a:ahLst/>
              <a:cxnLst>
                <a:cxn ang="T6">
                  <a:pos x="T0" y="T1"/>
                </a:cxn>
                <a:cxn ang="T7">
                  <a:pos x="T2" y="T3"/>
                </a:cxn>
                <a:cxn ang="T8">
                  <a:pos x="T4" y="T5"/>
                </a:cxn>
              </a:cxnLst>
              <a:rect l="T9" t="T10" r="T11" b="T12"/>
              <a:pathLst>
                <a:path w="21600" h="33565" fill="none" extrusionOk="0">
                  <a:moveTo>
                    <a:pt x="11399" y="0"/>
                  </a:moveTo>
                  <a:cubicBezTo>
                    <a:pt x="17742" y="3941"/>
                    <a:pt x="21600" y="10879"/>
                    <a:pt x="21600" y="18347"/>
                  </a:cubicBezTo>
                  <a:cubicBezTo>
                    <a:pt x="21600" y="24048"/>
                    <a:pt x="19345" y="29518"/>
                    <a:pt x="15328" y="33564"/>
                  </a:cubicBezTo>
                </a:path>
                <a:path w="21600" h="33565" stroke="0" extrusionOk="0">
                  <a:moveTo>
                    <a:pt x="11399" y="0"/>
                  </a:moveTo>
                  <a:cubicBezTo>
                    <a:pt x="17742" y="3941"/>
                    <a:pt x="21600" y="10879"/>
                    <a:pt x="21600" y="18347"/>
                  </a:cubicBezTo>
                  <a:cubicBezTo>
                    <a:pt x="21600" y="24048"/>
                    <a:pt x="19345" y="29518"/>
                    <a:pt x="15328" y="33564"/>
                  </a:cubicBezTo>
                  <a:lnTo>
                    <a:pt x="0" y="18347"/>
                  </a:lnTo>
                  <a:close/>
                </a:path>
              </a:pathLst>
            </a:custGeom>
            <a:noFill/>
            <a:ln w="28575">
              <a:solidFill>
                <a:srgbClr val="FFCC00"/>
              </a:solidFill>
              <a:round/>
              <a:headEnd type="arrow" w="lg" len="lg"/>
              <a:tailEnd/>
            </a:ln>
          </p:spPr>
          <p:txBody>
            <a:bodyPr wrap="none" anchor="ctr"/>
            <a:lstStyle/>
            <a:p>
              <a:endParaRPr lang="en-US"/>
            </a:p>
          </p:txBody>
        </p:sp>
        <p:sp>
          <p:nvSpPr>
            <p:cNvPr id="12294" name="Arc 6"/>
            <p:cNvSpPr>
              <a:spLocks/>
            </p:cNvSpPr>
            <p:nvPr/>
          </p:nvSpPr>
          <p:spPr bwMode="auto">
            <a:xfrm flipH="1">
              <a:off x="1584" y="1296"/>
              <a:ext cx="288" cy="1594"/>
            </a:xfrm>
            <a:custGeom>
              <a:avLst/>
              <a:gdLst>
                <a:gd name="T0" fmla="*/ 2147483647 w 21600"/>
                <a:gd name="T1" fmla="*/ 0 h 34152"/>
                <a:gd name="T2" fmla="*/ 2147483647 w 21600"/>
                <a:gd name="T3" fmla="*/ 2147483647 h 34152"/>
                <a:gd name="T4" fmla="*/ 0 w 21600"/>
                <a:gd name="T5" fmla="*/ 2147483647 h 34152"/>
                <a:gd name="T6" fmla="*/ 0 60000 65536"/>
                <a:gd name="T7" fmla="*/ 0 60000 65536"/>
                <a:gd name="T8" fmla="*/ 0 60000 65536"/>
                <a:gd name="T9" fmla="*/ 0 w 21600"/>
                <a:gd name="T10" fmla="*/ 0 h 34152"/>
                <a:gd name="T11" fmla="*/ 21600 w 21600"/>
                <a:gd name="T12" fmla="*/ 34152 h 34152"/>
              </a:gdLst>
              <a:ahLst/>
              <a:cxnLst>
                <a:cxn ang="T6">
                  <a:pos x="T0" y="T1"/>
                </a:cxn>
                <a:cxn ang="T7">
                  <a:pos x="T2" y="T3"/>
                </a:cxn>
                <a:cxn ang="T8">
                  <a:pos x="T4" y="T5"/>
                </a:cxn>
              </a:cxnLst>
              <a:rect l="T9" t="T10" r="T11" b="T12"/>
              <a:pathLst>
                <a:path w="21600" h="34152" fill="none" extrusionOk="0">
                  <a:moveTo>
                    <a:pt x="14333" y="-1"/>
                  </a:moveTo>
                  <a:cubicBezTo>
                    <a:pt x="18954" y="4099"/>
                    <a:pt x="21600" y="9981"/>
                    <a:pt x="21600" y="16159"/>
                  </a:cubicBezTo>
                  <a:cubicBezTo>
                    <a:pt x="21600" y="23394"/>
                    <a:pt x="17977" y="30149"/>
                    <a:pt x="11950" y="34152"/>
                  </a:cubicBezTo>
                </a:path>
                <a:path w="21600" h="34152" stroke="0" extrusionOk="0">
                  <a:moveTo>
                    <a:pt x="14333" y="-1"/>
                  </a:moveTo>
                  <a:cubicBezTo>
                    <a:pt x="18954" y="4099"/>
                    <a:pt x="21600" y="9981"/>
                    <a:pt x="21600" y="16159"/>
                  </a:cubicBezTo>
                  <a:cubicBezTo>
                    <a:pt x="21600" y="23394"/>
                    <a:pt x="17977" y="30149"/>
                    <a:pt x="11950" y="34152"/>
                  </a:cubicBezTo>
                  <a:lnTo>
                    <a:pt x="0" y="16159"/>
                  </a:lnTo>
                  <a:close/>
                </a:path>
              </a:pathLst>
            </a:custGeom>
            <a:noFill/>
            <a:ln w="28575">
              <a:solidFill>
                <a:srgbClr val="FFCC00"/>
              </a:solidFill>
              <a:round/>
              <a:headEnd type="arrow" w="lg" len="lg"/>
              <a:tailEnd/>
            </a:ln>
          </p:spPr>
          <p:txBody>
            <a:bodyPr wrap="none" anchor="ctr"/>
            <a:lstStyle/>
            <a:p>
              <a:endParaRPr lang="en-US"/>
            </a:p>
          </p:txBody>
        </p:sp>
      </p:grpSp>
      <p:grpSp>
        <p:nvGrpSpPr>
          <p:cNvPr id="3" name="Group 73"/>
          <p:cNvGrpSpPr>
            <a:grpSpLocks/>
          </p:cNvGrpSpPr>
          <p:nvPr/>
        </p:nvGrpSpPr>
        <p:grpSpPr bwMode="auto">
          <a:xfrm>
            <a:off x="5486400" y="2971800"/>
            <a:ext cx="1981200" cy="1987550"/>
            <a:chOff x="3456" y="1872"/>
            <a:chExt cx="1248" cy="1252"/>
          </a:xfrm>
        </p:grpSpPr>
        <p:sp>
          <p:nvSpPr>
            <p:cNvPr id="12308" name="Arc 21"/>
            <p:cNvSpPr>
              <a:spLocks/>
            </p:cNvSpPr>
            <p:nvPr/>
          </p:nvSpPr>
          <p:spPr bwMode="auto">
            <a:xfrm flipV="1">
              <a:off x="3888" y="2304"/>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2309" name="Arc 22"/>
            <p:cNvSpPr>
              <a:spLocks/>
            </p:cNvSpPr>
            <p:nvPr/>
          </p:nvSpPr>
          <p:spPr bwMode="auto">
            <a:xfrm>
              <a:off x="3936" y="1872"/>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2310" name="Arc 23"/>
            <p:cNvSpPr>
              <a:spLocks/>
            </p:cNvSpPr>
            <p:nvPr/>
          </p:nvSpPr>
          <p:spPr bwMode="auto">
            <a:xfrm flipV="1">
              <a:off x="3984" y="2304"/>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2311" name="Arc 24"/>
            <p:cNvSpPr>
              <a:spLocks/>
            </p:cNvSpPr>
            <p:nvPr/>
          </p:nvSpPr>
          <p:spPr bwMode="auto">
            <a:xfrm>
              <a:off x="4032" y="1872"/>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2312" name="Arc 25"/>
            <p:cNvSpPr>
              <a:spLocks/>
            </p:cNvSpPr>
            <p:nvPr/>
          </p:nvSpPr>
          <p:spPr bwMode="auto">
            <a:xfrm flipV="1">
              <a:off x="4080" y="2304"/>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2313" name="Arc 26"/>
            <p:cNvSpPr>
              <a:spLocks/>
            </p:cNvSpPr>
            <p:nvPr/>
          </p:nvSpPr>
          <p:spPr bwMode="auto">
            <a:xfrm>
              <a:off x="4128" y="1872"/>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2314" name="Arc 27"/>
            <p:cNvSpPr>
              <a:spLocks/>
            </p:cNvSpPr>
            <p:nvPr/>
          </p:nvSpPr>
          <p:spPr bwMode="auto">
            <a:xfrm flipV="1">
              <a:off x="4176" y="2304"/>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2315" name="Arc 28"/>
            <p:cNvSpPr>
              <a:spLocks/>
            </p:cNvSpPr>
            <p:nvPr/>
          </p:nvSpPr>
          <p:spPr bwMode="auto">
            <a:xfrm>
              <a:off x="4224" y="1873"/>
              <a:ext cx="48" cy="480"/>
            </a:xfrm>
            <a:custGeom>
              <a:avLst/>
              <a:gdLst>
                <a:gd name="T0" fmla="*/ 0 w 43171"/>
                <a:gd name="T1" fmla="*/ 0 h 21600"/>
                <a:gd name="T2" fmla="*/ 0 w 43171"/>
                <a:gd name="T3" fmla="*/ 0 h 21600"/>
                <a:gd name="T4" fmla="*/ 0 w 43171"/>
                <a:gd name="T5" fmla="*/ 0 h 21600"/>
                <a:gd name="T6" fmla="*/ 0 60000 65536"/>
                <a:gd name="T7" fmla="*/ 0 60000 65536"/>
                <a:gd name="T8" fmla="*/ 0 60000 65536"/>
                <a:gd name="T9" fmla="*/ 0 w 43171"/>
                <a:gd name="T10" fmla="*/ 0 h 21600"/>
                <a:gd name="T11" fmla="*/ 43171 w 43171"/>
                <a:gd name="T12" fmla="*/ 21600 h 21600"/>
              </a:gdLst>
              <a:ahLst/>
              <a:cxnLst>
                <a:cxn ang="T6">
                  <a:pos x="T0" y="T1"/>
                </a:cxn>
                <a:cxn ang="T7">
                  <a:pos x="T2" y="T3"/>
                </a:cxn>
                <a:cxn ang="T8">
                  <a:pos x="T4" y="T5"/>
                </a:cxn>
              </a:cxnLst>
              <a:rect l="T9" t="T10" r="T11" b="T12"/>
              <a:pathLst>
                <a:path w="43171" h="21600" fill="none" extrusionOk="0">
                  <a:moveTo>
                    <a:pt x="0" y="21000"/>
                  </a:moveTo>
                  <a:cubicBezTo>
                    <a:pt x="325" y="9308"/>
                    <a:pt x="9896" y="-1"/>
                    <a:pt x="21592" y="0"/>
                  </a:cubicBezTo>
                  <a:cubicBezTo>
                    <a:pt x="33154" y="0"/>
                    <a:pt x="42666" y="9104"/>
                    <a:pt x="43171" y="20655"/>
                  </a:cubicBezTo>
                </a:path>
                <a:path w="43171" h="21600" stroke="0" extrusionOk="0">
                  <a:moveTo>
                    <a:pt x="0" y="21000"/>
                  </a:moveTo>
                  <a:cubicBezTo>
                    <a:pt x="325" y="9308"/>
                    <a:pt x="9896" y="-1"/>
                    <a:pt x="21592" y="0"/>
                  </a:cubicBezTo>
                  <a:cubicBezTo>
                    <a:pt x="33154" y="0"/>
                    <a:pt x="42666" y="9104"/>
                    <a:pt x="43171" y="20655"/>
                  </a:cubicBezTo>
                  <a:lnTo>
                    <a:pt x="21592" y="21600"/>
                  </a:lnTo>
                  <a:close/>
                </a:path>
              </a:pathLst>
            </a:custGeom>
            <a:noFill/>
            <a:ln w="9525">
              <a:solidFill>
                <a:srgbClr val="0033CC"/>
              </a:solidFill>
              <a:round/>
              <a:headEnd/>
              <a:tailEnd/>
            </a:ln>
          </p:spPr>
          <p:txBody>
            <a:bodyPr wrap="none" anchor="ctr"/>
            <a:lstStyle/>
            <a:p>
              <a:endParaRPr lang="en-US"/>
            </a:p>
          </p:txBody>
        </p:sp>
        <p:sp>
          <p:nvSpPr>
            <p:cNvPr id="12316" name="Line 29"/>
            <p:cNvSpPr>
              <a:spLocks noChangeShapeType="1"/>
            </p:cNvSpPr>
            <p:nvPr/>
          </p:nvSpPr>
          <p:spPr bwMode="auto">
            <a:xfrm>
              <a:off x="4272" y="2325"/>
              <a:ext cx="432" cy="0"/>
            </a:xfrm>
            <a:prstGeom prst="line">
              <a:avLst/>
            </a:prstGeom>
            <a:noFill/>
            <a:ln w="28575">
              <a:solidFill>
                <a:srgbClr val="0033CC"/>
              </a:solidFill>
              <a:round/>
              <a:headEnd/>
              <a:tailEnd/>
            </a:ln>
          </p:spPr>
          <p:txBody>
            <a:bodyPr/>
            <a:lstStyle/>
            <a:p>
              <a:endParaRPr lang="en-US"/>
            </a:p>
          </p:txBody>
        </p:sp>
        <p:sp>
          <p:nvSpPr>
            <p:cNvPr id="12317" name="Line 30"/>
            <p:cNvSpPr>
              <a:spLocks noChangeShapeType="1"/>
            </p:cNvSpPr>
            <p:nvPr/>
          </p:nvSpPr>
          <p:spPr bwMode="auto">
            <a:xfrm>
              <a:off x="3456" y="2320"/>
              <a:ext cx="432" cy="0"/>
            </a:xfrm>
            <a:prstGeom prst="line">
              <a:avLst/>
            </a:prstGeom>
            <a:noFill/>
            <a:ln w="28575">
              <a:solidFill>
                <a:srgbClr val="0033CC"/>
              </a:solidFill>
              <a:round/>
              <a:headEnd/>
              <a:tailEnd/>
            </a:ln>
          </p:spPr>
          <p:txBody>
            <a:bodyPr/>
            <a:lstStyle/>
            <a:p>
              <a:endParaRPr lang="en-US"/>
            </a:p>
          </p:txBody>
        </p:sp>
        <p:sp>
          <p:nvSpPr>
            <p:cNvPr id="12305" name="Line 31"/>
            <p:cNvSpPr>
              <a:spLocks noChangeShapeType="1"/>
            </p:cNvSpPr>
            <p:nvPr/>
          </p:nvSpPr>
          <p:spPr bwMode="auto">
            <a:xfrm flipV="1">
              <a:off x="3462" y="2220"/>
              <a:ext cx="96" cy="96"/>
            </a:xfrm>
            <a:prstGeom prst="line">
              <a:avLst/>
            </a:prstGeom>
            <a:noFill/>
            <a:ln w="28575">
              <a:solidFill>
                <a:srgbClr val="0033CC"/>
              </a:solidFill>
              <a:round/>
              <a:headEnd/>
              <a:tailEnd/>
            </a:ln>
          </p:spPr>
          <p:txBody>
            <a:bodyPr/>
            <a:lstStyle/>
            <a:p>
              <a:endParaRPr lang="en-US"/>
            </a:p>
          </p:txBody>
        </p:sp>
        <p:sp>
          <p:nvSpPr>
            <p:cNvPr id="12306" name="Line 32"/>
            <p:cNvSpPr>
              <a:spLocks noChangeShapeType="1"/>
            </p:cNvSpPr>
            <p:nvPr/>
          </p:nvSpPr>
          <p:spPr bwMode="auto">
            <a:xfrm>
              <a:off x="3468" y="2316"/>
              <a:ext cx="96" cy="96"/>
            </a:xfrm>
            <a:prstGeom prst="line">
              <a:avLst/>
            </a:prstGeom>
            <a:noFill/>
            <a:ln w="28575">
              <a:solidFill>
                <a:srgbClr val="0033CC"/>
              </a:solidFill>
              <a:round/>
              <a:headEnd/>
              <a:tailEnd/>
            </a:ln>
          </p:spPr>
          <p:txBody>
            <a:bodyPr/>
            <a:lstStyle/>
            <a:p>
              <a:endParaRPr lang="en-US"/>
            </a:p>
          </p:txBody>
        </p:sp>
        <p:sp>
          <p:nvSpPr>
            <p:cNvPr id="12307" name="Text Box 33"/>
            <p:cNvSpPr txBox="1">
              <a:spLocks noChangeArrowheads="1"/>
            </p:cNvSpPr>
            <p:nvPr/>
          </p:nvSpPr>
          <p:spPr bwMode="auto">
            <a:xfrm>
              <a:off x="3702" y="2874"/>
              <a:ext cx="852" cy="250"/>
            </a:xfrm>
            <a:prstGeom prst="rect">
              <a:avLst/>
            </a:prstGeom>
            <a:noFill/>
            <a:ln w="9525">
              <a:noFill/>
              <a:miter lim="800000"/>
              <a:headEnd/>
              <a:tailEnd/>
            </a:ln>
          </p:spPr>
          <p:txBody>
            <a:bodyPr>
              <a:spAutoFit/>
            </a:bodyPr>
            <a:lstStyle/>
            <a:p>
              <a:pPr>
                <a:spcBef>
                  <a:spcPct val="50000"/>
                </a:spcBef>
              </a:pPr>
              <a:r>
                <a:rPr lang="en-US" sz="2000"/>
                <a:t>Transmit</a:t>
              </a:r>
            </a:p>
          </p:txBody>
        </p:sp>
      </p:grpSp>
      <p:sp>
        <p:nvSpPr>
          <p:cNvPr id="12301" name="Rectangle 56"/>
          <p:cNvSpPr>
            <a:spLocks noChangeArrowheads="1"/>
          </p:cNvSpPr>
          <p:nvPr/>
        </p:nvSpPr>
        <p:spPr bwMode="auto">
          <a:xfrm>
            <a:off x="762000" y="1981200"/>
            <a:ext cx="914400" cy="838200"/>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grpSp>
        <p:nvGrpSpPr>
          <p:cNvPr id="4" name="Group 75"/>
          <p:cNvGrpSpPr>
            <a:grpSpLocks/>
          </p:cNvGrpSpPr>
          <p:nvPr/>
        </p:nvGrpSpPr>
        <p:grpSpPr bwMode="auto">
          <a:xfrm>
            <a:off x="3267075" y="2682875"/>
            <a:ext cx="1279525" cy="1504950"/>
            <a:chOff x="2058" y="1696"/>
            <a:chExt cx="806" cy="948"/>
          </a:xfrm>
        </p:grpSpPr>
        <p:grpSp>
          <p:nvGrpSpPr>
            <p:cNvPr id="5" name="Group 74"/>
            <p:cNvGrpSpPr>
              <a:grpSpLocks/>
            </p:cNvGrpSpPr>
            <p:nvPr/>
          </p:nvGrpSpPr>
          <p:grpSpPr bwMode="auto">
            <a:xfrm>
              <a:off x="2058" y="1758"/>
              <a:ext cx="660" cy="886"/>
              <a:chOff x="1872" y="1392"/>
              <a:chExt cx="1308" cy="1540"/>
            </a:xfrm>
          </p:grpSpPr>
          <p:grpSp>
            <p:nvGrpSpPr>
              <p:cNvPr id="6" name="Group 71"/>
              <p:cNvGrpSpPr>
                <a:grpSpLocks/>
              </p:cNvGrpSpPr>
              <p:nvPr/>
            </p:nvGrpSpPr>
            <p:grpSpPr bwMode="auto">
              <a:xfrm>
                <a:off x="1872" y="1392"/>
                <a:ext cx="1304" cy="1540"/>
                <a:chOff x="1872" y="1392"/>
                <a:chExt cx="1304" cy="1540"/>
              </a:xfrm>
            </p:grpSpPr>
            <p:grpSp>
              <p:nvGrpSpPr>
                <p:cNvPr id="7" name="Group 7"/>
                <p:cNvGrpSpPr>
                  <a:grpSpLocks/>
                </p:cNvGrpSpPr>
                <p:nvPr/>
              </p:nvGrpSpPr>
              <p:grpSpPr bwMode="auto">
                <a:xfrm>
                  <a:off x="1872" y="1392"/>
                  <a:ext cx="480" cy="1381"/>
                  <a:chOff x="1968" y="1584"/>
                  <a:chExt cx="480" cy="1381"/>
                </a:xfrm>
              </p:grpSpPr>
              <p:sp>
                <p:nvSpPr>
                  <p:cNvPr id="12318" name="Arc 8"/>
                  <p:cNvSpPr>
                    <a:spLocks/>
                  </p:cNvSpPr>
                  <p:nvPr/>
                </p:nvSpPr>
                <p:spPr bwMode="auto">
                  <a:xfrm>
                    <a:off x="1968" y="2258"/>
                    <a:ext cx="96" cy="604"/>
                  </a:xfrm>
                  <a:custGeom>
                    <a:avLst/>
                    <a:gdLst>
                      <a:gd name="T0" fmla="*/ 0 w 21600"/>
                      <a:gd name="T1" fmla="*/ 0 h 19409"/>
                      <a:gd name="T2" fmla="*/ 0 w 21600"/>
                      <a:gd name="T3" fmla="*/ 0 h 19409"/>
                      <a:gd name="T4" fmla="*/ 0 w 21600"/>
                      <a:gd name="T5" fmla="*/ 0 h 19409"/>
                      <a:gd name="T6" fmla="*/ 0 60000 65536"/>
                      <a:gd name="T7" fmla="*/ 0 60000 65536"/>
                      <a:gd name="T8" fmla="*/ 0 60000 65536"/>
                      <a:gd name="T9" fmla="*/ 0 w 21600"/>
                      <a:gd name="T10" fmla="*/ 0 h 19409"/>
                      <a:gd name="T11" fmla="*/ 21600 w 21600"/>
                      <a:gd name="T12" fmla="*/ 19409 h 19409"/>
                    </a:gdLst>
                    <a:ahLst/>
                    <a:cxnLst>
                      <a:cxn ang="T6">
                        <a:pos x="T0" y="T1"/>
                      </a:cxn>
                      <a:cxn ang="T7">
                        <a:pos x="T2" y="T3"/>
                      </a:cxn>
                      <a:cxn ang="T8">
                        <a:pos x="T4" y="T5"/>
                      </a:cxn>
                    </a:cxnLst>
                    <a:rect l="T9" t="T10" r="T11" b="T12"/>
                    <a:pathLst>
                      <a:path w="21600" h="19409" fill="none" extrusionOk="0">
                        <a:moveTo>
                          <a:pt x="10017" y="19409"/>
                        </a:moveTo>
                        <a:cubicBezTo>
                          <a:pt x="3779" y="15446"/>
                          <a:pt x="0" y="8568"/>
                          <a:pt x="0" y="1177"/>
                        </a:cubicBezTo>
                        <a:cubicBezTo>
                          <a:pt x="-1" y="784"/>
                          <a:pt x="10" y="391"/>
                          <a:pt x="32" y="0"/>
                        </a:cubicBezTo>
                      </a:path>
                      <a:path w="21600" h="19409" stroke="0" extrusionOk="0">
                        <a:moveTo>
                          <a:pt x="10017" y="19409"/>
                        </a:moveTo>
                        <a:cubicBezTo>
                          <a:pt x="3779" y="15446"/>
                          <a:pt x="0" y="8568"/>
                          <a:pt x="0" y="1177"/>
                        </a:cubicBezTo>
                        <a:cubicBezTo>
                          <a:pt x="-1" y="784"/>
                          <a:pt x="10" y="391"/>
                          <a:pt x="32" y="0"/>
                        </a:cubicBezTo>
                        <a:lnTo>
                          <a:pt x="21600" y="1177"/>
                        </a:lnTo>
                        <a:close/>
                      </a:path>
                    </a:pathLst>
                  </a:custGeom>
                  <a:noFill/>
                  <a:ln w="28575">
                    <a:solidFill>
                      <a:schemeClr val="tx1"/>
                    </a:solidFill>
                    <a:round/>
                    <a:headEnd/>
                    <a:tailEnd/>
                  </a:ln>
                </p:spPr>
                <p:txBody>
                  <a:bodyPr wrap="none" anchor="ctr"/>
                  <a:lstStyle/>
                  <a:p>
                    <a:endParaRPr lang="en-US"/>
                  </a:p>
                </p:txBody>
              </p:sp>
              <p:sp>
                <p:nvSpPr>
                  <p:cNvPr id="12319" name="Arc 9"/>
                  <p:cNvSpPr>
                    <a:spLocks/>
                  </p:cNvSpPr>
                  <p:nvPr/>
                </p:nvSpPr>
                <p:spPr bwMode="auto">
                  <a:xfrm>
                    <a:off x="1968" y="1584"/>
                    <a:ext cx="288" cy="693"/>
                  </a:xfrm>
                  <a:custGeom>
                    <a:avLst/>
                    <a:gdLst>
                      <a:gd name="T0" fmla="*/ 0 w 43200"/>
                      <a:gd name="T1" fmla="*/ 0 h 22274"/>
                      <a:gd name="T2" fmla="*/ 0 w 43200"/>
                      <a:gd name="T3" fmla="*/ 0 h 22274"/>
                      <a:gd name="T4" fmla="*/ 0 w 43200"/>
                      <a:gd name="T5" fmla="*/ 0 h 22274"/>
                      <a:gd name="T6" fmla="*/ 0 60000 65536"/>
                      <a:gd name="T7" fmla="*/ 0 60000 65536"/>
                      <a:gd name="T8" fmla="*/ 0 60000 65536"/>
                      <a:gd name="T9" fmla="*/ 0 w 43200"/>
                      <a:gd name="T10" fmla="*/ 0 h 22274"/>
                      <a:gd name="T11" fmla="*/ 43200 w 43200"/>
                      <a:gd name="T12" fmla="*/ 22274 h 22274"/>
                    </a:gdLst>
                    <a:ahLst/>
                    <a:cxnLst>
                      <a:cxn ang="T6">
                        <a:pos x="T0" y="T1"/>
                      </a:cxn>
                      <a:cxn ang="T7">
                        <a:pos x="T2" y="T3"/>
                      </a:cxn>
                      <a:cxn ang="T8">
                        <a:pos x="T4" y="T5"/>
                      </a:cxn>
                    </a:cxnLst>
                    <a:rect l="T9" t="T10" r="T11" b="T12"/>
                    <a:pathLst>
                      <a:path w="43200" h="22274" fill="none" extrusionOk="0">
                        <a:moveTo>
                          <a:pt x="0" y="21524"/>
                        </a:moveTo>
                        <a:cubicBezTo>
                          <a:pt x="42" y="9624"/>
                          <a:pt x="9700" y="-1"/>
                          <a:pt x="21600" y="0"/>
                        </a:cubicBezTo>
                        <a:cubicBezTo>
                          <a:pt x="33529" y="0"/>
                          <a:pt x="43200" y="9670"/>
                          <a:pt x="43200" y="21600"/>
                        </a:cubicBezTo>
                        <a:cubicBezTo>
                          <a:pt x="43200" y="21824"/>
                          <a:pt x="43196" y="22049"/>
                          <a:pt x="43189" y="22274"/>
                        </a:cubicBezTo>
                      </a:path>
                      <a:path w="43200" h="22274" stroke="0" extrusionOk="0">
                        <a:moveTo>
                          <a:pt x="0" y="21524"/>
                        </a:moveTo>
                        <a:cubicBezTo>
                          <a:pt x="42" y="9624"/>
                          <a:pt x="9700" y="-1"/>
                          <a:pt x="21600" y="0"/>
                        </a:cubicBezTo>
                        <a:cubicBezTo>
                          <a:pt x="33529" y="0"/>
                          <a:pt x="43200" y="9670"/>
                          <a:pt x="43200" y="21600"/>
                        </a:cubicBezTo>
                        <a:cubicBezTo>
                          <a:pt x="43200" y="21824"/>
                          <a:pt x="43196" y="22049"/>
                          <a:pt x="43189" y="22274"/>
                        </a:cubicBezTo>
                        <a:lnTo>
                          <a:pt x="21600" y="21600"/>
                        </a:lnTo>
                        <a:close/>
                      </a:path>
                    </a:pathLst>
                  </a:custGeom>
                  <a:noFill/>
                  <a:ln w="28575">
                    <a:solidFill>
                      <a:schemeClr val="tx1"/>
                    </a:solidFill>
                    <a:round/>
                    <a:headEnd/>
                    <a:tailEnd/>
                  </a:ln>
                </p:spPr>
                <p:txBody>
                  <a:bodyPr wrap="none" anchor="ctr"/>
                  <a:lstStyle/>
                  <a:p>
                    <a:endParaRPr lang="en-US"/>
                  </a:p>
                </p:txBody>
              </p:sp>
              <p:sp>
                <p:nvSpPr>
                  <p:cNvPr id="12320" name="Arc 10"/>
                  <p:cNvSpPr>
                    <a:spLocks/>
                  </p:cNvSpPr>
                  <p:nvPr/>
                </p:nvSpPr>
                <p:spPr bwMode="auto">
                  <a:xfrm>
                    <a:off x="2064" y="2254"/>
                    <a:ext cx="192" cy="711"/>
                  </a:xfrm>
                  <a:custGeom>
                    <a:avLst/>
                    <a:gdLst>
                      <a:gd name="T0" fmla="*/ 0 w 43200"/>
                      <a:gd name="T1" fmla="*/ 0 h 22836"/>
                      <a:gd name="T2" fmla="*/ 0 w 43200"/>
                      <a:gd name="T3" fmla="*/ 0 h 22836"/>
                      <a:gd name="T4" fmla="*/ 0 w 43200"/>
                      <a:gd name="T5" fmla="*/ 0 h 22836"/>
                      <a:gd name="T6" fmla="*/ 0 60000 65536"/>
                      <a:gd name="T7" fmla="*/ 0 60000 65536"/>
                      <a:gd name="T8" fmla="*/ 0 60000 65536"/>
                      <a:gd name="T9" fmla="*/ 0 w 43200"/>
                      <a:gd name="T10" fmla="*/ 0 h 22836"/>
                      <a:gd name="T11" fmla="*/ 43200 w 43200"/>
                      <a:gd name="T12" fmla="*/ 22836 h 22836"/>
                    </a:gdLst>
                    <a:ahLst/>
                    <a:cxnLst>
                      <a:cxn ang="T6">
                        <a:pos x="T0" y="T1"/>
                      </a:cxn>
                      <a:cxn ang="T7">
                        <a:pos x="T2" y="T3"/>
                      </a:cxn>
                      <a:cxn ang="T8">
                        <a:pos x="T4" y="T5"/>
                      </a:cxn>
                    </a:cxnLst>
                    <a:rect l="T9" t="T10" r="T11" b="T12"/>
                    <a:pathLst>
                      <a:path w="43200" h="22836" fill="none"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path>
                      <a:path w="43200" h="22836" stroke="0"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lnTo>
                          <a:pt x="21600" y="1236"/>
                        </a:lnTo>
                        <a:close/>
                      </a:path>
                    </a:pathLst>
                  </a:custGeom>
                  <a:noFill/>
                  <a:ln w="28575">
                    <a:solidFill>
                      <a:schemeClr val="tx1"/>
                    </a:solidFill>
                    <a:round/>
                    <a:headEnd/>
                    <a:tailEnd/>
                  </a:ln>
                </p:spPr>
                <p:txBody>
                  <a:bodyPr wrap="none" anchor="ctr"/>
                  <a:lstStyle/>
                  <a:p>
                    <a:endParaRPr lang="en-US"/>
                  </a:p>
                </p:txBody>
              </p:sp>
              <p:sp>
                <p:nvSpPr>
                  <p:cNvPr id="12321" name="Arc 11"/>
                  <p:cNvSpPr>
                    <a:spLocks/>
                  </p:cNvSpPr>
                  <p:nvPr/>
                </p:nvSpPr>
                <p:spPr bwMode="auto">
                  <a:xfrm>
                    <a:off x="2064" y="1584"/>
                    <a:ext cx="288" cy="693"/>
                  </a:xfrm>
                  <a:custGeom>
                    <a:avLst/>
                    <a:gdLst>
                      <a:gd name="T0" fmla="*/ 0 w 43200"/>
                      <a:gd name="T1" fmla="*/ 0 h 22274"/>
                      <a:gd name="T2" fmla="*/ 0 w 43200"/>
                      <a:gd name="T3" fmla="*/ 0 h 22274"/>
                      <a:gd name="T4" fmla="*/ 0 w 43200"/>
                      <a:gd name="T5" fmla="*/ 0 h 22274"/>
                      <a:gd name="T6" fmla="*/ 0 60000 65536"/>
                      <a:gd name="T7" fmla="*/ 0 60000 65536"/>
                      <a:gd name="T8" fmla="*/ 0 60000 65536"/>
                      <a:gd name="T9" fmla="*/ 0 w 43200"/>
                      <a:gd name="T10" fmla="*/ 0 h 22274"/>
                      <a:gd name="T11" fmla="*/ 43200 w 43200"/>
                      <a:gd name="T12" fmla="*/ 22274 h 22274"/>
                    </a:gdLst>
                    <a:ahLst/>
                    <a:cxnLst>
                      <a:cxn ang="T6">
                        <a:pos x="T0" y="T1"/>
                      </a:cxn>
                      <a:cxn ang="T7">
                        <a:pos x="T2" y="T3"/>
                      </a:cxn>
                      <a:cxn ang="T8">
                        <a:pos x="T4" y="T5"/>
                      </a:cxn>
                    </a:cxnLst>
                    <a:rect l="T9" t="T10" r="T11" b="T12"/>
                    <a:pathLst>
                      <a:path w="43200" h="22274" fill="none" extrusionOk="0">
                        <a:moveTo>
                          <a:pt x="0" y="21524"/>
                        </a:moveTo>
                        <a:cubicBezTo>
                          <a:pt x="42" y="9624"/>
                          <a:pt x="9700" y="-1"/>
                          <a:pt x="21600" y="0"/>
                        </a:cubicBezTo>
                        <a:cubicBezTo>
                          <a:pt x="33529" y="0"/>
                          <a:pt x="43200" y="9670"/>
                          <a:pt x="43200" y="21600"/>
                        </a:cubicBezTo>
                        <a:cubicBezTo>
                          <a:pt x="43200" y="21824"/>
                          <a:pt x="43196" y="22049"/>
                          <a:pt x="43189" y="22274"/>
                        </a:cubicBezTo>
                      </a:path>
                      <a:path w="43200" h="22274" stroke="0" extrusionOk="0">
                        <a:moveTo>
                          <a:pt x="0" y="21524"/>
                        </a:moveTo>
                        <a:cubicBezTo>
                          <a:pt x="42" y="9624"/>
                          <a:pt x="9700" y="-1"/>
                          <a:pt x="21600" y="0"/>
                        </a:cubicBezTo>
                        <a:cubicBezTo>
                          <a:pt x="33529" y="0"/>
                          <a:pt x="43200" y="9670"/>
                          <a:pt x="43200" y="21600"/>
                        </a:cubicBezTo>
                        <a:cubicBezTo>
                          <a:pt x="43200" y="21824"/>
                          <a:pt x="43196" y="22049"/>
                          <a:pt x="43189" y="22274"/>
                        </a:cubicBezTo>
                        <a:lnTo>
                          <a:pt x="21600" y="21600"/>
                        </a:lnTo>
                        <a:close/>
                      </a:path>
                    </a:pathLst>
                  </a:custGeom>
                  <a:noFill/>
                  <a:ln w="28575">
                    <a:solidFill>
                      <a:schemeClr val="tx1"/>
                    </a:solidFill>
                    <a:round/>
                    <a:headEnd/>
                    <a:tailEnd/>
                  </a:ln>
                </p:spPr>
                <p:txBody>
                  <a:bodyPr wrap="none" anchor="ctr"/>
                  <a:lstStyle/>
                  <a:p>
                    <a:endParaRPr lang="en-US"/>
                  </a:p>
                </p:txBody>
              </p:sp>
              <p:sp>
                <p:nvSpPr>
                  <p:cNvPr id="12322" name="Arc 12"/>
                  <p:cNvSpPr>
                    <a:spLocks/>
                  </p:cNvSpPr>
                  <p:nvPr/>
                </p:nvSpPr>
                <p:spPr bwMode="auto">
                  <a:xfrm>
                    <a:off x="2160" y="2254"/>
                    <a:ext cx="192" cy="711"/>
                  </a:xfrm>
                  <a:custGeom>
                    <a:avLst/>
                    <a:gdLst>
                      <a:gd name="T0" fmla="*/ 0 w 43200"/>
                      <a:gd name="T1" fmla="*/ 0 h 22836"/>
                      <a:gd name="T2" fmla="*/ 0 w 43200"/>
                      <a:gd name="T3" fmla="*/ 0 h 22836"/>
                      <a:gd name="T4" fmla="*/ 0 w 43200"/>
                      <a:gd name="T5" fmla="*/ 0 h 22836"/>
                      <a:gd name="T6" fmla="*/ 0 60000 65536"/>
                      <a:gd name="T7" fmla="*/ 0 60000 65536"/>
                      <a:gd name="T8" fmla="*/ 0 60000 65536"/>
                      <a:gd name="T9" fmla="*/ 0 w 43200"/>
                      <a:gd name="T10" fmla="*/ 0 h 22836"/>
                      <a:gd name="T11" fmla="*/ 43200 w 43200"/>
                      <a:gd name="T12" fmla="*/ 22836 h 22836"/>
                    </a:gdLst>
                    <a:ahLst/>
                    <a:cxnLst>
                      <a:cxn ang="T6">
                        <a:pos x="T0" y="T1"/>
                      </a:cxn>
                      <a:cxn ang="T7">
                        <a:pos x="T2" y="T3"/>
                      </a:cxn>
                      <a:cxn ang="T8">
                        <a:pos x="T4" y="T5"/>
                      </a:cxn>
                    </a:cxnLst>
                    <a:rect l="T9" t="T10" r="T11" b="T12"/>
                    <a:pathLst>
                      <a:path w="43200" h="22836" fill="none"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path>
                      <a:path w="43200" h="22836" stroke="0"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lnTo>
                          <a:pt x="21600" y="1236"/>
                        </a:lnTo>
                        <a:close/>
                      </a:path>
                    </a:pathLst>
                  </a:custGeom>
                  <a:noFill/>
                  <a:ln w="28575">
                    <a:solidFill>
                      <a:schemeClr val="tx1"/>
                    </a:solidFill>
                    <a:round/>
                    <a:headEnd/>
                    <a:tailEnd/>
                  </a:ln>
                </p:spPr>
                <p:txBody>
                  <a:bodyPr wrap="none" anchor="ctr"/>
                  <a:lstStyle/>
                  <a:p>
                    <a:endParaRPr lang="en-US"/>
                  </a:p>
                </p:txBody>
              </p:sp>
              <p:sp>
                <p:nvSpPr>
                  <p:cNvPr id="12323" name="Arc 13"/>
                  <p:cNvSpPr>
                    <a:spLocks/>
                  </p:cNvSpPr>
                  <p:nvPr/>
                </p:nvSpPr>
                <p:spPr bwMode="auto">
                  <a:xfrm>
                    <a:off x="2160" y="1584"/>
                    <a:ext cx="288" cy="693"/>
                  </a:xfrm>
                  <a:custGeom>
                    <a:avLst/>
                    <a:gdLst>
                      <a:gd name="T0" fmla="*/ 0 w 43200"/>
                      <a:gd name="T1" fmla="*/ 0 h 22274"/>
                      <a:gd name="T2" fmla="*/ 0 w 43200"/>
                      <a:gd name="T3" fmla="*/ 0 h 22274"/>
                      <a:gd name="T4" fmla="*/ 0 w 43200"/>
                      <a:gd name="T5" fmla="*/ 0 h 22274"/>
                      <a:gd name="T6" fmla="*/ 0 60000 65536"/>
                      <a:gd name="T7" fmla="*/ 0 60000 65536"/>
                      <a:gd name="T8" fmla="*/ 0 60000 65536"/>
                      <a:gd name="T9" fmla="*/ 0 w 43200"/>
                      <a:gd name="T10" fmla="*/ 0 h 22274"/>
                      <a:gd name="T11" fmla="*/ 43200 w 43200"/>
                      <a:gd name="T12" fmla="*/ 22274 h 22274"/>
                    </a:gdLst>
                    <a:ahLst/>
                    <a:cxnLst>
                      <a:cxn ang="T6">
                        <a:pos x="T0" y="T1"/>
                      </a:cxn>
                      <a:cxn ang="T7">
                        <a:pos x="T2" y="T3"/>
                      </a:cxn>
                      <a:cxn ang="T8">
                        <a:pos x="T4" y="T5"/>
                      </a:cxn>
                    </a:cxnLst>
                    <a:rect l="T9" t="T10" r="T11" b="T12"/>
                    <a:pathLst>
                      <a:path w="43200" h="22274" fill="none" extrusionOk="0">
                        <a:moveTo>
                          <a:pt x="0" y="21524"/>
                        </a:moveTo>
                        <a:cubicBezTo>
                          <a:pt x="42" y="9624"/>
                          <a:pt x="9700" y="-1"/>
                          <a:pt x="21600" y="0"/>
                        </a:cubicBezTo>
                        <a:cubicBezTo>
                          <a:pt x="33529" y="0"/>
                          <a:pt x="43200" y="9670"/>
                          <a:pt x="43200" y="21600"/>
                        </a:cubicBezTo>
                        <a:cubicBezTo>
                          <a:pt x="43200" y="21824"/>
                          <a:pt x="43196" y="22049"/>
                          <a:pt x="43189" y="22274"/>
                        </a:cubicBezTo>
                      </a:path>
                      <a:path w="43200" h="22274" stroke="0" extrusionOk="0">
                        <a:moveTo>
                          <a:pt x="0" y="21524"/>
                        </a:moveTo>
                        <a:cubicBezTo>
                          <a:pt x="42" y="9624"/>
                          <a:pt x="9700" y="-1"/>
                          <a:pt x="21600" y="0"/>
                        </a:cubicBezTo>
                        <a:cubicBezTo>
                          <a:pt x="33529" y="0"/>
                          <a:pt x="43200" y="9670"/>
                          <a:pt x="43200" y="21600"/>
                        </a:cubicBezTo>
                        <a:cubicBezTo>
                          <a:pt x="43200" y="21824"/>
                          <a:pt x="43196" y="22049"/>
                          <a:pt x="43189" y="22274"/>
                        </a:cubicBezTo>
                        <a:lnTo>
                          <a:pt x="21600" y="21600"/>
                        </a:lnTo>
                        <a:close/>
                      </a:path>
                    </a:pathLst>
                  </a:custGeom>
                  <a:noFill/>
                  <a:ln w="28575">
                    <a:solidFill>
                      <a:schemeClr val="tx1"/>
                    </a:solidFill>
                    <a:round/>
                    <a:headEnd/>
                    <a:tailEnd/>
                  </a:ln>
                </p:spPr>
                <p:txBody>
                  <a:bodyPr wrap="none" anchor="ctr"/>
                  <a:lstStyle/>
                  <a:p>
                    <a:endParaRPr lang="en-US"/>
                  </a:p>
                </p:txBody>
              </p:sp>
            </p:grpSp>
            <p:sp>
              <p:nvSpPr>
                <p:cNvPr id="12296" name="Freeform 14"/>
                <p:cNvSpPr>
                  <a:spLocks/>
                </p:cNvSpPr>
                <p:nvPr/>
              </p:nvSpPr>
              <p:spPr bwMode="auto">
                <a:xfrm>
                  <a:off x="1912" y="2400"/>
                  <a:ext cx="1264" cy="532"/>
                </a:xfrm>
                <a:custGeom>
                  <a:avLst/>
                  <a:gdLst>
                    <a:gd name="T0" fmla="*/ 0 w 1264"/>
                    <a:gd name="T1" fmla="*/ 2147483647 h 532"/>
                    <a:gd name="T2" fmla="*/ 2147483647 w 1264"/>
                    <a:gd name="T3" fmla="*/ 2147483647 h 532"/>
                    <a:gd name="T4" fmla="*/ 2147483647 w 1264"/>
                    <a:gd name="T5" fmla="*/ 2147483647 h 532"/>
                    <a:gd name="T6" fmla="*/ 2147483647 w 1264"/>
                    <a:gd name="T7" fmla="*/ 2147483647 h 532"/>
                    <a:gd name="T8" fmla="*/ 0 60000 65536"/>
                    <a:gd name="T9" fmla="*/ 0 60000 65536"/>
                    <a:gd name="T10" fmla="*/ 0 60000 65536"/>
                    <a:gd name="T11" fmla="*/ 0 60000 65536"/>
                    <a:gd name="T12" fmla="*/ 0 w 1264"/>
                    <a:gd name="T13" fmla="*/ 0 h 532"/>
                    <a:gd name="T14" fmla="*/ 1264 w 1264"/>
                    <a:gd name="T15" fmla="*/ 532 h 532"/>
                  </a:gdLst>
                  <a:ahLst/>
                  <a:cxnLst>
                    <a:cxn ang="T8">
                      <a:pos x="T0" y="T1"/>
                    </a:cxn>
                    <a:cxn ang="T9">
                      <a:pos x="T2" y="T3"/>
                    </a:cxn>
                    <a:cxn ang="T10">
                      <a:pos x="T4" y="T5"/>
                    </a:cxn>
                    <a:cxn ang="T11">
                      <a:pos x="T6" y="T7"/>
                    </a:cxn>
                  </a:cxnLst>
                  <a:rect l="T12" t="T13" r="T14" b="T15"/>
                  <a:pathLst>
                    <a:path w="1264" h="532">
                      <a:moveTo>
                        <a:pt x="0" y="257"/>
                      </a:moveTo>
                      <a:cubicBezTo>
                        <a:pt x="24" y="298"/>
                        <a:pt x="9" y="532"/>
                        <a:pt x="136" y="503"/>
                      </a:cubicBezTo>
                      <a:cubicBezTo>
                        <a:pt x="263" y="474"/>
                        <a:pt x="572" y="162"/>
                        <a:pt x="760" y="81"/>
                      </a:cubicBezTo>
                      <a:cubicBezTo>
                        <a:pt x="948" y="0"/>
                        <a:pt x="1159" y="30"/>
                        <a:pt x="1264" y="17"/>
                      </a:cubicBezTo>
                    </a:path>
                  </a:pathLst>
                </a:custGeom>
                <a:noFill/>
                <a:ln w="28575">
                  <a:solidFill>
                    <a:schemeClr val="tx1"/>
                  </a:solidFill>
                  <a:round/>
                  <a:headEnd/>
                  <a:tailEnd/>
                </a:ln>
              </p:spPr>
              <p:txBody>
                <a:bodyPr/>
                <a:lstStyle/>
                <a:p>
                  <a:endParaRPr lang="en-US"/>
                </a:p>
              </p:txBody>
            </p:sp>
            <p:sp>
              <p:nvSpPr>
                <p:cNvPr id="12297" name="Freeform 15"/>
                <p:cNvSpPr>
                  <a:spLocks/>
                </p:cNvSpPr>
                <p:nvPr/>
              </p:nvSpPr>
              <p:spPr bwMode="auto">
                <a:xfrm>
                  <a:off x="2352" y="2080"/>
                  <a:ext cx="816" cy="160"/>
                </a:xfrm>
                <a:custGeom>
                  <a:avLst/>
                  <a:gdLst>
                    <a:gd name="T0" fmla="*/ 0 w 816"/>
                    <a:gd name="T1" fmla="*/ 0 h 160"/>
                    <a:gd name="T2" fmla="*/ 2147483647 w 816"/>
                    <a:gd name="T3" fmla="*/ 2147483647 h 160"/>
                    <a:gd name="T4" fmla="*/ 2147483647 w 816"/>
                    <a:gd name="T5" fmla="*/ 2147483647 h 160"/>
                    <a:gd name="T6" fmla="*/ 2147483647 w 816"/>
                    <a:gd name="T7" fmla="*/ 2147483647 h 160"/>
                    <a:gd name="T8" fmla="*/ 0 60000 65536"/>
                    <a:gd name="T9" fmla="*/ 0 60000 65536"/>
                    <a:gd name="T10" fmla="*/ 0 60000 65536"/>
                    <a:gd name="T11" fmla="*/ 0 60000 65536"/>
                    <a:gd name="T12" fmla="*/ 0 w 816"/>
                    <a:gd name="T13" fmla="*/ 0 h 160"/>
                    <a:gd name="T14" fmla="*/ 816 w 816"/>
                    <a:gd name="T15" fmla="*/ 160 h 160"/>
                  </a:gdLst>
                  <a:ahLst/>
                  <a:cxnLst>
                    <a:cxn ang="T8">
                      <a:pos x="T0" y="T1"/>
                    </a:cxn>
                    <a:cxn ang="T9">
                      <a:pos x="T2" y="T3"/>
                    </a:cxn>
                    <a:cxn ang="T10">
                      <a:pos x="T4" y="T5"/>
                    </a:cxn>
                    <a:cxn ang="T11">
                      <a:pos x="T6" y="T7"/>
                    </a:cxn>
                  </a:cxnLst>
                  <a:rect l="T12" t="T13" r="T14" b="T15"/>
                  <a:pathLst>
                    <a:path w="816" h="160">
                      <a:moveTo>
                        <a:pt x="0" y="0"/>
                      </a:moveTo>
                      <a:cubicBezTo>
                        <a:pt x="16" y="64"/>
                        <a:pt x="32" y="128"/>
                        <a:pt x="96" y="144"/>
                      </a:cubicBezTo>
                      <a:cubicBezTo>
                        <a:pt x="160" y="160"/>
                        <a:pt x="264" y="104"/>
                        <a:pt x="384" y="96"/>
                      </a:cubicBezTo>
                      <a:cubicBezTo>
                        <a:pt x="504" y="88"/>
                        <a:pt x="660" y="92"/>
                        <a:pt x="816" y="96"/>
                      </a:cubicBezTo>
                    </a:path>
                  </a:pathLst>
                </a:custGeom>
                <a:noFill/>
                <a:ln w="28575">
                  <a:solidFill>
                    <a:schemeClr val="tx1"/>
                  </a:solidFill>
                  <a:round/>
                  <a:headEnd/>
                  <a:tailEnd/>
                </a:ln>
              </p:spPr>
              <p:txBody>
                <a:bodyPr/>
                <a:lstStyle/>
                <a:p>
                  <a:endParaRPr lang="en-US"/>
                </a:p>
              </p:txBody>
            </p:sp>
          </p:grpSp>
          <p:sp>
            <p:nvSpPr>
              <p:cNvPr id="12298" name="Oval 16"/>
              <p:cNvSpPr>
                <a:spLocks noChangeArrowheads="1"/>
              </p:cNvSpPr>
              <p:nvPr/>
            </p:nvSpPr>
            <p:spPr bwMode="auto">
              <a:xfrm>
                <a:off x="3132" y="2160"/>
                <a:ext cx="48"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12299" name="Oval 17"/>
              <p:cNvSpPr>
                <a:spLocks noChangeArrowheads="1"/>
              </p:cNvSpPr>
              <p:nvPr/>
            </p:nvSpPr>
            <p:spPr bwMode="auto">
              <a:xfrm>
                <a:off x="3132" y="2400"/>
                <a:ext cx="48" cy="48"/>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2303" name="Text Box 63"/>
            <p:cNvSpPr txBox="1">
              <a:spLocks noChangeArrowheads="1"/>
            </p:cNvSpPr>
            <p:nvPr/>
          </p:nvSpPr>
          <p:spPr bwMode="auto">
            <a:xfrm>
              <a:off x="2416" y="1696"/>
              <a:ext cx="448" cy="250"/>
            </a:xfrm>
            <a:prstGeom prst="rect">
              <a:avLst/>
            </a:prstGeom>
            <a:noFill/>
            <a:ln w="9525">
              <a:noFill/>
              <a:miter lim="800000"/>
              <a:headEnd/>
              <a:tailEnd/>
            </a:ln>
          </p:spPr>
          <p:txBody>
            <a:bodyPr>
              <a:spAutoFit/>
            </a:bodyPr>
            <a:lstStyle/>
            <a:p>
              <a:pPr>
                <a:spcBef>
                  <a:spcPct val="50000"/>
                </a:spcBef>
              </a:pPr>
              <a:r>
                <a:rPr lang="en-US" sz="2000"/>
                <a:t>Coil</a:t>
              </a:r>
            </a:p>
          </p:txBody>
        </p:sp>
      </p:grpSp>
      <p:grpSp>
        <p:nvGrpSpPr>
          <p:cNvPr id="8" name="Group 52"/>
          <p:cNvGrpSpPr>
            <a:grpSpLocks/>
          </p:cNvGrpSpPr>
          <p:nvPr/>
        </p:nvGrpSpPr>
        <p:grpSpPr bwMode="auto">
          <a:xfrm>
            <a:off x="1665288" y="2133600"/>
            <a:ext cx="1058862" cy="1689100"/>
            <a:chOff x="3785" y="216"/>
            <a:chExt cx="667" cy="1064"/>
          </a:xfrm>
        </p:grpSpPr>
        <p:grpSp>
          <p:nvGrpSpPr>
            <p:cNvPr id="9" name="Group 39"/>
            <p:cNvGrpSpPr>
              <a:grpSpLocks/>
            </p:cNvGrpSpPr>
            <p:nvPr/>
          </p:nvGrpSpPr>
          <p:grpSpPr bwMode="auto">
            <a:xfrm>
              <a:off x="3785" y="858"/>
              <a:ext cx="73" cy="302"/>
              <a:chOff x="4169" y="576"/>
              <a:chExt cx="73" cy="302"/>
            </a:xfrm>
          </p:grpSpPr>
          <p:sp>
            <p:nvSpPr>
              <p:cNvPr id="12325" name="Line 37"/>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26" name="AutoShape 38"/>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wrap="none" anchor="ctr"/>
              <a:lstStyle/>
              <a:p>
                <a:pPr algn="ctr"/>
                <a:endParaRPr lang="en-US">
                  <a:solidFill>
                    <a:schemeClr val="bg1"/>
                  </a:solidFill>
                </a:endParaRPr>
              </a:p>
            </p:txBody>
          </p:sp>
        </p:grpSp>
        <p:grpSp>
          <p:nvGrpSpPr>
            <p:cNvPr id="10" name="Group 40"/>
            <p:cNvGrpSpPr>
              <a:grpSpLocks/>
            </p:cNvGrpSpPr>
            <p:nvPr/>
          </p:nvGrpSpPr>
          <p:grpSpPr bwMode="auto">
            <a:xfrm>
              <a:off x="4091" y="678"/>
              <a:ext cx="73" cy="302"/>
              <a:chOff x="4169" y="576"/>
              <a:chExt cx="73" cy="302"/>
            </a:xfrm>
          </p:grpSpPr>
          <p:sp>
            <p:nvSpPr>
              <p:cNvPr id="12329" name="Line 41"/>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30" name="AutoShape 42"/>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wrap="none" anchor="ctr"/>
              <a:lstStyle/>
              <a:p>
                <a:pPr algn="ctr"/>
                <a:endParaRPr lang="en-US">
                  <a:solidFill>
                    <a:schemeClr val="bg1"/>
                  </a:solidFill>
                </a:endParaRPr>
              </a:p>
            </p:txBody>
          </p:sp>
        </p:grpSp>
        <p:grpSp>
          <p:nvGrpSpPr>
            <p:cNvPr id="11" name="Group 43"/>
            <p:cNvGrpSpPr>
              <a:grpSpLocks/>
            </p:cNvGrpSpPr>
            <p:nvPr/>
          </p:nvGrpSpPr>
          <p:grpSpPr bwMode="auto">
            <a:xfrm>
              <a:off x="4325" y="978"/>
              <a:ext cx="73" cy="302"/>
              <a:chOff x="4169" y="576"/>
              <a:chExt cx="73" cy="302"/>
            </a:xfrm>
          </p:grpSpPr>
          <p:sp>
            <p:nvSpPr>
              <p:cNvPr id="12332" name="Line 44"/>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33" name="AutoShape 45"/>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wrap="none" anchor="ctr"/>
              <a:lstStyle/>
              <a:p>
                <a:pPr algn="ctr"/>
                <a:endParaRPr lang="en-US">
                  <a:solidFill>
                    <a:schemeClr val="bg1"/>
                  </a:solidFill>
                </a:endParaRPr>
              </a:p>
            </p:txBody>
          </p:sp>
        </p:grpSp>
        <p:grpSp>
          <p:nvGrpSpPr>
            <p:cNvPr id="12" name="Group 46"/>
            <p:cNvGrpSpPr>
              <a:grpSpLocks/>
            </p:cNvGrpSpPr>
            <p:nvPr/>
          </p:nvGrpSpPr>
          <p:grpSpPr bwMode="auto">
            <a:xfrm>
              <a:off x="4379" y="372"/>
              <a:ext cx="73" cy="302"/>
              <a:chOff x="4169" y="576"/>
              <a:chExt cx="73" cy="302"/>
            </a:xfrm>
          </p:grpSpPr>
          <p:sp>
            <p:nvSpPr>
              <p:cNvPr id="12335" name="Line 47"/>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36" name="AutoShape 48"/>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wrap="none" anchor="ctr"/>
              <a:lstStyle/>
              <a:p>
                <a:pPr algn="ctr"/>
                <a:endParaRPr lang="en-US">
                  <a:solidFill>
                    <a:schemeClr val="bg1"/>
                  </a:solidFill>
                </a:endParaRPr>
              </a:p>
            </p:txBody>
          </p:sp>
        </p:grpSp>
        <p:grpSp>
          <p:nvGrpSpPr>
            <p:cNvPr id="13" name="Group 49"/>
            <p:cNvGrpSpPr>
              <a:grpSpLocks/>
            </p:cNvGrpSpPr>
            <p:nvPr/>
          </p:nvGrpSpPr>
          <p:grpSpPr bwMode="auto">
            <a:xfrm>
              <a:off x="4001" y="216"/>
              <a:ext cx="73" cy="302"/>
              <a:chOff x="4169" y="576"/>
              <a:chExt cx="73" cy="302"/>
            </a:xfrm>
          </p:grpSpPr>
          <p:sp>
            <p:nvSpPr>
              <p:cNvPr id="12338" name="Line 50"/>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39" name="AutoShape 51"/>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wrap="none" anchor="ctr"/>
              <a:lstStyle/>
              <a:p>
                <a:pPr algn="ctr"/>
                <a:endParaRPr lang="en-US">
                  <a:solidFill>
                    <a:schemeClr val="bg1"/>
                  </a:solidFill>
                </a:endParaRPr>
              </a:p>
            </p:txBody>
          </p:sp>
        </p:grpSp>
      </p:grpSp>
      <p:grpSp>
        <p:nvGrpSpPr>
          <p:cNvPr id="14" name="Group 69"/>
          <p:cNvGrpSpPr>
            <a:grpSpLocks/>
          </p:cNvGrpSpPr>
          <p:nvPr/>
        </p:nvGrpSpPr>
        <p:grpSpPr bwMode="auto">
          <a:xfrm>
            <a:off x="1493838" y="2152650"/>
            <a:ext cx="1422400" cy="1506538"/>
            <a:chOff x="3671" y="216"/>
            <a:chExt cx="896" cy="949"/>
          </a:xfrm>
        </p:grpSpPr>
        <p:grpSp>
          <p:nvGrpSpPr>
            <p:cNvPr id="15" name="Group 54"/>
            <p:cNvGrpSpPr>
              <a:grpSpLocks/>
            </p:cNvGrpSpPr>
            <p:nvPr/>
          </p:nvGrpSpPr>
          <p:grpSpPr bwMode="auto">
            <a:xfrm rot="-2848222">
              <a:off x="3785" y="858"/>
              <a:ext cx="73" cy="302"/>
              <a:chOff x="4169" y="576"/>
              <a:chExt cx="73" cy="302"/>
            </a:xfrm>
          </p:grpSpPr>
          <p:sp>
            <p:nvSpPr>
              <p:cNvPr id="12343" name="Line 55"/>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44" name="AutoShape 56"/>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vert="eaVert" wrap="none" anchor="ctr"/>
              <a:lstStyle/>
              <a:p>
                <a:pPr algn="ctr"/>
                <a:endParaRPr lang="en-US">
                  <a:solidFill>
                    <a:schemeClr val="bg1"/>
                  </a:solidFill>
                </a:endParaRPr>
              </a:p>
            </p:txBody>
          </p:sp>
        </p:grpSp>
        <p:grpSp>
          <p:nvGrpSpPr>
            <p:cNvPr id="16" name="Group 57"/>
            <p:cNvGrpSpPr>
              <a:grpSpLocks/>
            </p:cNvGrpSpPr>
            <p:nvPr/>
          </p:nvGrpSpPr>
          <p:grpSpPr bwMode="auto">
            <a:xfrm rot="812084">
              <a:off x="4091" y="678"/>
              <a:ext cx="73" cy="302"/>
              <a:chOff x="4169" y="576"/>
              <a:chExt cx="73" cy="302"/>
            </a:xfrm>
          </p:grpSpPr>
          <p:sp>
            <p:nvSpPr>
              <p:cNvPr id="12346" name="Line 58"/>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47" name="AutoShape 59"/>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wrap="none" anchor="ctr"/>
              <a:lstStyle/>
              <a:p>
                <a:pPr algn="ctr"/>
                <a:endParaRPr lang="en-US">
                  <a:solidFill>
                    <a:schemeClr val="bg1"/>
                  </a:solidFill>
                </a:endParaRPr>
              </a:p>
            </p:txBody>
          </p:sp>
        </p:grpSp>
        <p:grpSp>
          <p:nvGrpSpPr>
            <p:cNvPr id="17" name="Group 60"/>
            <p:cNvGrpSpPr>
              <a:grpSpLocks/>
            </p:cNvGrpSpPr>
            <p:nvPr/>
          </p:nvGrpSpPr>
          <p:grpSpPr bwMode="auto">
            <a:xfrm rot="7819468">
              <a:off x="4325" y="978"/>
              <a:ext cx="73" cy="302"/>
              <a:chOff x="4169" y="576"/>
              <a:chExt cx="73" cy="302"/>
            </a:xfrm>
          </p:grpSpPr>
          <p:sp>
            <p:nvSpPr>
              <p:cNvPr id="12349" name="Line 61"/>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50" name="AutoShape 62"/>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rot="10800000" vert="eaVert" wrap="none" anchor="ctr"/>
              <a:lstStyle/>
              <a:p>
                <a:pPr algn="ctr"/>
                <a:endParaRPr lang="en-US">
                  <a:solidFill>
                    <a:schemeClr val="bg1"/>
                  </a:solidFill>
                </a:endParaRPr>
              </a:p>
            </p:txBody>
          </p:sp>
        </p:grpSp>
        <p:grpSp>
          <p:nvGrpSpPr>
            <p:cNvPr id="18" name="Group 63"/>
            <p:cNvGrpSpPr>
              <a:grpSpLocks/>
            </p:cNvGrpSpPr>
            <p:nvPr/>
          </p:nvGrpSpPr>
          <p:grpSpPr bwMode="auto">
            <a:xfrm rot="2912378">
              <a:off x="4379" y="372"/>
              <a:ext cx="73" cy="302"/>
              <a:chOff x="4169" y="576"/>
              <a:chExt cx="73" cy="302"/>
            </a:xfrm>
          </p:grpSpPr>
          <p:sp>
            <p:nvSpPr>
              <p:cNvPr id="12352" name="Line 64"/>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53" name="AutoShape 65"/>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rot="10800000" vert="eaVert" wrap="none" anchor="ctr"/>
              <a:lstStyle/>
              <a:p>
                <a:pPr algn="ctr"/>
                <a:endParaRPr lang="en-US">
                  <a:solidFill>
                    <a:schemeClr val="bg1"/>
                  </a:solidFill>
                </a:endParaRPr>
              </a:p>
            </p:txBody>
          </p:sp>
        </p:grpSp>
        <p:grpSp>
          <p:nvGrpSpPr>
            <p:cNvPr id="19" name="Group 66"/>
            <p:cNvGrpSpPr>
              <a:grpSpLocks/>
            </p:cNvGrpSpPr>
            <p:nvPr/>
          </p:nvGrpSpPr>
          <p:grpSpPr bwMode="auto">
            <a:xfrm rot="13439340">
              <a:off x="4001" y="216"/>
              <a:ext cx="73" cy="302"/>
              <a:chOff x="4169" y="576"/>
              <a:chExt cx="73" cy="302"/>
            </a:xfrm>
          </p:grpSpPr>
          <p:sp>
            <p:nvSpPr>
              <p:cNvPr id="12355" name="Line 67"/>
              <p:cNvSpPr>
                <a:spLocks noChangeShapeType="1"/>
              </p:cNvSpPr>
              <p:nvPr/>
            </p:nvSpPr>
            <p:spPr bwMode="auto">
              <a:xfrm flipH="1">
                <a:off x="4205" y="650"/>
                <a:ext cx="1" cy="228"/>
              </a:xfrm>
              <a:prstGeom prst="line">
                <a:avLst/>
              </a:prstGeom>
              <a:noFill/>
              <a:ln w="28575">
                <a:solidFill>
                  <a:srgbClr val="FF0000"/>
                </a:solidFill>
                <a:round/>
                <a:headEnd/>
                <a:tailEnd/>
              </a:ln>
              <a:effectLst/>
            </p:spPr>
            <p:txBody>
              <a:bodyPr/>
              <a:lstStyle/>
              <a:p>
                <a:endParaRPr lang="en-US"/>
              </a:p>
            </p:txBody>
          </p:sp>
          <p:sp>
            <p:nvSpPr>
              <p:cNvPr id="12356" name="AutoShape 68"/>
              <p:cNvSpPr>
                <a:spLocks noChangeArrowheads="1"/>
              </p:cNvSpPr>
              <p:nvPr/>
            </p:nvSpPr>
            <p:spPr bwMode="auto">
              <a:xfrm>
                <a:off x="4169" y="576"/>
                <a:ext cx="73" cy="73"/>
              </a:xfrm>
              <a:prstGeom prst="triangle">
                <a:avLst>
                  <a:gd name="adj" fmla="val 50000"/>
                </a:avLst>
              </a:prstGeom>
              <a:solidFill>
                <a:schemeClr val="tx1"/>
              </a:solidFill>
              <a:ln w="9525">
                <a:noFill/>
                <a:miter lim="800000"/>
                <a:headEnd/>
                <a:tailEnd/>
              </a:ln>
              <a:effectLst/>
            </p:spPr>
            <p:txBody>
              <a:bodyPr rot="10800000" wrap="none" anchor="ctr"/>
              <a:lstStyle/>
              <a:p>
                <a:pPr algn="ctr"/>
                <a:endParaRPr lang="en-US">
                  <a:solidFill>
                    <a:schemeClr val="bg1"/>
                  </a:solidFill>
                </a:endParaRPr>
              </a:p>
            </p:txBody>
          </p:sp>
        </p:grpSp>
      </p:grpSp>
      <p:sp>
        <p:nvSpPr>
          <p:cNvPr id="71" name="Rectangle 3"/>
          <p:cNvSpPr>
            <a:spLocks noChangeArrowheads="1"/>
          </p:cNvSpPr>
          <p:nvPr/>
        </p:nvSpPr>
        <p:spPr bwMode="auto">
          <a:xfrm>
            <a:off x="1525588" y="330200"/>
            <a:ext cx="6049962" cy="400110"/>
          </a:xfrm>
          <a:prstGeom prst="rect">
            <a:avLst/>
          </a:prstGeom>
          <a:noFill/>
          <a:ln w="9525">
            <a:noFill/>
            <a:miter lim="800000"/>
            <a:headEnd type="none" w="lg" len="lg"/>
            <a:tailEnd type="none" w="lg" len="lg"/>
          </a:ln>
        </p:spPr>
        <p:txBody>
          <a:bodyPr>
            <a:spAutoFit/>
          </a:bodyPr>
          <a:lstStyle/>
          <a:p>
            <a:pPr algn="ctr"/>
            <a:r>
              <a:rPr lang="en-US" sz="2000" dirty="0" smtClean="0"/>
              <a:t>Liquid-phase proton FT-NMR spectroscopy</a:t>
            </a:r>
            <a:endParaRPr lang="en-US" sz="2000" dirty="0"/>
          </a:p>
        </p:txBody>
      </p:sp>
    </p:spTree>
    <p:custDataLst>
      <p:tags r:id="rId1"/>
    </p:custDataLst>
  </p:cSld>
  <p:clrMapOvr>
    <a:masterClrMapping/>
  </p:clrMapOvr>
  <p:transition advTm="435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xit" presetSubtype="0" fill="hold" nodeType="withEffect">
                                  <p:stCondLst>
                                    <p:cond delay="0"/>
                                  </p:stCondLst>
                                  <p:childTnLst>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4260"/>
                                        </p:tgtEl>
                                        <p:attrNameLst>
                                          <p:attrName>style.visibility</p:attrName>
                                        </p:attrNameLst>
                                      </p:cBhvr>
                                      <p:to>
                                        <p:strVal val="visible"/>
                                      </p:to>
                                    </p:set>
                                    <p:animEffect transition="in" filter="fade">
                                      <p:cBhvr>
                                        <p:cTn id="18" dur="1000"/>
                                        <p:tgtEl>
                                          <p:spTgt spid="224260"/>
                                        </p:tgtEl>
                                      </p:cBhvr>
                                    </p:animEffect>
                                  </p:childTnLst>
                                </p:cTn>
                              </p:par>
                              <p:par>
                                <p:cTn id="19" presetID="10" presetClass="exit" presetSubtype="0" fill="hold" nodeType="withEffect">
                                  <p:stCondLst>
                                    <p:cond delay="0"/>
                                  </p:stCondLst>
                                  <p:childTnLst>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24259"/>
                                        </p:tgtEl>
                                        <p:attrNameLst>
                                          <p:attrName>style.visibility</p:attrName>
                                        </p:attrNameLst>
                                      </p:cBhvr>
                                      <p:to>
                                        <p:strVal val="visible"/>
                                      </p:to>
                                    </p:set>
                                    <p:animEffect transition="in" filter="fade">
                                      <p:cBhvr>
                                        <p:cTn id="34" dur="1000"/>
                                        <p:tgtEl>
                                          <p:spTgt spid="224259"/>
                                        </p:tgtEl>
                                      </p:cBhvr>
                                    </p:animEffect>
                                  </p:childTnLst>
                                </p:cTn>
                              </p:par>
                              <p:par>
                                <p:cTn id="35" presetID="10" presetClass="exit" presetSubtype="0" fill="hold" nodeType="withEffect">
                                  <p:stCondLst>
                                    <p:cond delay="0"/>
                                  </p:stCondLst>
                                  <p:childTnLst>
                                    <p:animEffect transition="out" filter="fade">
                                      <p:cBhvr>
                                        <p:cTn id="36" dur="1000"/>
                                        <p:tgtEl>
                                          <p:spTgt spid="224260"/>
                                        </p:tgtEl>
                                      </p:cBhvr>
                                    </p:animEffect>
                                    <p:set>
                                      <p:cBhvr>
                                        <p:cTn id="37" dur="1" fill="hold">
                                          <p:stCondLst>
                                            <p:cond delay="999"/>
                                          </p:stCondLst>
                                        </p:cTn>
                                        <p:tgtEl>
                                          <p:spTgt spid="224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C:\Users\John Price\Desktop\2012 Physics talk\molecules\ethyl acetate spect view.png"/>
          <p:cNvPicPr>
            <a:picLocks noChangeAspect="1" noChangeArrowheads="1"/>
          </p:cNvPicPr>
          <p:nvPr/>
        </p:nvPicPr>
        <p:blipFill>
          <a:blip r:embed="rId4" cstate="print"/>
          <a:srcRect/>
          <a:stretch>
            <a:fillRect/>
          </a:stretch>
        </p:blipFill>
        <p:spPr bwMode="auto">
          <a:xfrm>
            <a:off x="5230813" y="1304925"/>
            <a:ext cx="2140397" cy="1235075"/>
          </a:xfrm>
          <a:prstGeom prst="rect">
            <a:avLst/>
          </a:prstGeom>
          <a:noFill/>
        </p:spPr>
      </p:pic>
      <p:pic>
        <p:nvPicPr>
          <p:cNvPr id="13315" name="Picture 2" descr="Bloch_normalFast"/>
          <p:cNvPicPr>
            <a:picLocks noChangeAspect="1" noChangeArrowheads="1" noCrop="1"/>
          </p:cNvPicPr>
          <p:nvPr/>
        </p:nvPicPr>
        <p:blipFill>
          <a:blip r:embed="rId5" cstate="print"/>
          <a:srcRect/>
          <a:stretch>
            <a:fillRect/>
          </a:stretch>
        </p:blipFill>
        <p:spPr bwMode="auto">
          <a:xfrm>
            <a:off x="927100" y="2286000"/>
            <a:ext cx="2568575" cy="2538413"/>
          </a:xfrm>
          <a:prstGeom prst="rect">
            <a:avLst/>
          </a:prstGeom>
          <a:noFill/>
          <a:ln w="9525">
            <a:noFill/>
            <a:miter lim="800000"/>
            <a:headEnd/>
            <a:tailEnd/>
          </a:ln>
        </p:spPr>
      </p:pic>
      <p:sp>
        <p:nvSpPr>
          <p:cNvPr id="13316" name="Arc 5"/>
          <p:cNvSpPr>
            <a:spLocks/>
          </p:cNvSpPr>
          <p:nvPr/>
        </p:nvSpPr>
        <p:spPr bwMode="auto">
          <a:xfrm>
            <a:off x="1447800" y="2057400"/>
            <a:ext cx="457200" cy="2486025"/>
          </a:xfrm>
          <a:custGeom>
            <a:avLst/>
            <a:gdLst>
              <a:gd name="T0" fmla="*/ 2147483647 w 21600"/>
              <a:gd name="T1" fmla="*/ 0 h 33565"/>
              <a:gd name="T2" fmla="*/ 2147483647 w 21600"/>
              <a:gd name="T3" fmla="*/ 2147483647 h 33565"/>
              <a:gd name="T4" fmla="*/ 0 w 21600"/>
              <a:gd name="T5" fmla="*/ 2147483647 h 33565"/>
              <a:gd name="T6" fmla="*/ 0 60000 65536"/>
              <a:gd name="T7" fmla="*/ 0 60000 65536"/>
              <a:gd name="T8" fmla="*/ 0 60000 65536"/>
              <a:gd name="T9" fmla="*/ 0 w 21600"/>
              <a:gd name="T10" fmla="*/ 0 h 33565"/>
              <a:gd name="T11" fmla="*/ 21600 w 21600"/>
              <a:gd name="T12" fmla="*/ 33565 h 33565"/>
            </a:gdLst>
            <a:ahLst/>
            <a:cxnLst>
              <a:cxn ang="T6">
                <a:pos x="T0" y="T1"/>
              </a:cxn>
              <a:cxn ang="T7">
                <a:pos x="T2" y="T3"/>
              </a:cxn>
              <a:cxn ang="T8">
                <a:pos x="T4" y="T5"/>
              </a:cxn>
            </a:cxnLst>
            <a:rect l="T9" t="T10" r="T11" b="T12"/>
            <a:pathLst>
              <a:path w="21600" h="33565" fill="none" extrusionOk="0">
                <a:moveTo>
                  <a:pt x="11399" y="0"/>
                </a:moveTo>
                <a:cubicBezTo>
                  <a:pt x="17742" y="3941"/>
                  <a:pt x="21600" y="10879"/>
                  <a:pt x="21600" y="18347"/>
                </a:cubicBezTo>
                <a:cubicBezTo>
                  <a:pt x="21600" y="24048"/>
                  <a:pt x="19345" y="29518"/>
                  <a:pt x="15328" y="33564"/>
                </a:cubicBezTo>
              </a:path>
              <a:path w="21600" h="33565" stroke="0" extrusionOk="0">
                <a:moveTo>
                  <a:pt x="11399" y="0"/>
                </a:moveTo>
                <a:cubicBezTo>
                  <a:pt x="17742" y="3941"/>
                  <a:pt x="21600" y="10879"/>
                  <a:pt x="21600" y="18347"/>
                </a:cubicBezTo>
                <a:cubicBezTo>
                  <a:pt x="21600" y="24048"/>
                  <a:pt x="19345" y="29518"/>
                  <a:pt x="15328" y="33564"/>
                </a:cubicBezTo>
                <a:lnTo>
                  <a:pt x="0" y="18347"/>
                </a:lnTo>
                <a:close/>
              </a:path>
            </a:pathLst>
          </a:custGeom>
          <a:noFill/>
          <a:ln w="28575">
            <a:solidFill>
              <a:srgbClr val="FFFF00"/>
            </a:solidFill>
            <a:round/>
            <a:headEnd type="arrow" w="lg" len="lg"/>
            <a:tailEnd/>
          </a:ln>
        </p:spPr>
        <p:txBody>
          <a:bodyPr wrap="none" anchor="ctr"/>
          <a:lstStyle/>
          <a:p>
            <a:endParaRPr lang="en-US"/>
          </a:p>
        </p:txBody>
      </p:sp>
      <p:sp>
        <p:nvSpPr>
          <p:cNvPr id="13317" name="Arc 6"/>
          <p:cNvSpPr>
            <a:spLocks/>
          </p:cNvSpPr>
          <p:nvPr/>
        </p:nvSpPr>
        <p:spPr bwMode="auto">
          <a:xfrm flipH="1">
            <a:off x="2514600" y="2057400"/>
            <a:ext cx="457200" cy="2530475"/>
          </a:xfrm>
          <a:custGeom>
            <a:avLst/>
            <a:gdLst>
              <a:gd name="T0" fmla="*/ 2147483647 w 21600"/>
              <a:gd name="T1" fmla="*/ 0 h 34152"/>
              <a:gd name="T2" fmla="*/ 2147483647 w 21600"/>
              <a:gd name="T3" fmla="*/ 2147483647 h 34152"/>
              <a:gd name="T4" fmla="*/ 0 w 21600"/>
              <a:gd name="T5" fmla="*/ 2147483647 h 34152"/>
              <a:gd name="T6" fmla="*/ 0 60000 65536"/>
              <a:gd name="T7" fmla="*/ 0 60000 65536"/>
              <a:gd name="T8" fmla="*/ 0 60000 65536"/>
              <a:gd name="T9" fmla="*/ 0 w 21600"/>
              <a:gd name="T10" fmla="*/ 0 h 34152"/>
              <a:gd name="T11" fmla="*/ 21600 w 21600"/>
              <a:gd name="T12" fmla="*/ 34152 h 34152"/>
            </a:gdLst>
            <a:ahLst/>
            <a:cxnLst>
              <a:cxn ang="T6">
                <a:pos x="T0" y="T1"/>
              </a:cxn>
              <a:cxn ang="T7">
                <a:pos x="T2" y="T3"/>
              </a:cxn>
              <a:cxn ang="T8">
                <a:pos x="T4" y="T5"/>
              </a:cxn>
            </a:cxnLst>
            <a:rect l="T9" t="T10" r="T11" b="T12"/>
            <a:pathLst>
              <a:path w="21600" h="34152" fill="none" extrusionOk="0">
                <a:moveTo>
                  <a:pt x="14333" y="-1"/>
                </a:moveTo>
                <a:cubicBezTo>
                  <a:pt x="18954" y="4099"/>
                  <a:pt x="21600" y="9981"/>
                  <a:pt x="21600" y="16159"/>
                </a:cubicBezTo>
                <a:cubicBezTo>
                  <a:pt x="21600" y="23394"/>
                  <a:pt x="17977" y="30149"/>
                  <a:pt x="11950" y="34152"/>
                </a:cubicBezTo>
              </a:path>
              <a:path w="21600" h="34152" stroke="0" extrusionOk="0">
                <a:moveTo>
                  <a:pt x="14333" y="-1"/>
                </a:moveTo>
                <a:cubicBezTo>
                  <a:pt x="18954" y="4099"/>
                  <a:pt x="21600" y="9981"/>
                  <a:pt x="21600" y="16159"/>
                </a:cubicBezTo>
                <a:cubicBezTo>
                  <a:pt x="21600" y="23394"/>
                  <a:pt x="17977" y="30149"/>
                  <a:pt x="11950" y="34152"/>
                </a:cubicBezTo>
                <a:lnTo>
                  <a:pt x="0" y="16159"/>
                </a:lnTo>
                <a:close/>
              </a:path>
            </a:pathLst>
          </a:custGeom>
          <a:noFill/>
          <a:ln w="28575">
            <a:solidFill>
              <a:srgbClr val="FFFF00"/>
            </a:solidFill>
            <a:round/>
            <a:headEnd type="arrow" w="lg" len="lg"/>
            <a:tailEnd/>
          </a:ln>
        </p:spPr>
        <p:txBody>
          <a:bodyPr wrap="none" anchor="ctr"/>
          <a:lstStyle/>
          <a:p>
            <a:endParaRPr lang="en-US"/>
          </a:p>
        </p:txBody>
      </p:sp>
      <p:sp>
        <p:nvSpPr>
          <p:cNvPr id="13325" name="Rectangle 56"/>
          <p:cNvSpPr>
            <a:spLocks noChangeArrowheads="1"/>
          </p:cNvSpPr>
          <p:nvPr/>
        </p:nvSpPr>
        <p:spPr bwMode="auto">
          <a:xfrm>
            <a:off x="762000" y="1981200"/>
            <a:ext cx="914400" cy="838200"/>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grpSp>
        <p:nvGrpSpPr>
          <p:cNvPr id="3" name="Group 67"/>
          <p:cNvGrpSpPr>
            <a:grpSpLocks/>
          </p:cNvGrpSpPr>
          <p:nvPr/>
        </p:nvGrpSpPr>
        <p:grpSpPr bwMode="auto">
          <a:xfrm>
            <a:off x="5041900" y="2985135"/>
            <a:ext cx="3895725" cy="2657475"/>
            <a:chOff x="2996" y="1872"/>
            <a:chExt cx="2454" cy="1674"/>
          </a:xfrm>
        </p:grpSpPr>
        <p:grpSp>
          <p:nvGrpSpPr>
            <p:cNvPr id="4" name="Group 51"/>
            <p:cNvGrpSpPr>
              <a:grpSpLocks/>
            </p:cNvGrpSpPr>
            <p:nvPr/>
          </p:nvGrpSpPr>
          <p:grpSpPr bwMode="auto">
            <a:xfrm>
              <a:off x="3264" y="1872"/>
              <a:ext cx="1536" cy="912"/>
              <a:chOff x="3264" y="1872"/>
              <a:chExt cx="1536" cy="912"/>
            </a:xfrm>
          </p:grpSpPr>
          <p:grpSp>
            <p:nvGrpSpPr>
              <p:cNvPr id="5" name="Group 36"/>
              <p:cNvGrpSpPr>
                <a:grpSpLocks/>
              </p:cNvGrpSpPr>
              <p:nvPr/>
            </p:nvGrpSpPr>
            <p:grpSpPr bwMode="auto">
              <a:xfrm>
                <a:off x="3264" y="1872"/>
                <a:ext cx="1536" cy="912"/>
                <a:chOff x="3504" y="3120"/>
                <a:chExt cx="1536" cy="912"/>
              </a:xfrm>
            </p:grpSpPr>
            <p:sp>
              <p:nvSpPr>
                <p:cNvPr id="13338" name="Arc 37"/>
                <p:cNvSpPr>
                  <a:spLocks/>
                </p:cNvSpPr>
                <p:nvPr/>
              </p:nvSpPr>
              <p:spPr bwMode="auto">
                <a:xfrm flipV="1">
                  <a:off x="3936" y="3552"/>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339" name="Arc 38"/>
                <p:cNvSpPr>
                  <a:spLocks/>
                </p:cNvSpPr>
                <p:nvPr/>
              </p:nvSpPr>
              <p:spPr bwMode="auto">
                <a:xfrm>
                  <a:off x="3984" y="3120"/>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340" name="Arc 39"/>
                <p:cNvSpPr>
                  <a:spLocks/>
                </p:cNvSpPr>
                <p:nvPr/>
              </p:nvSpPr>
              <p:spPr bwMode="auto">
                <a:xfrm flipV="1">
                  <a:off x="4032" y="3552"/>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341" name="Arc 40"/>
                <p:cNvSpPr>
                  <a:spLocks/>
                </p:cNvSpPr>
                <p:nvPr/>
              </p:nvSpPr>
              <p:spPr bwMode="auto">
                <a:xfrm>
                  <a:off x="4080" y="3120"/>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342" name="Arc 41"/>
                <p:cNvSpPr>
                  <a:spLocks/>
                </p:cNvSpPr>
                <p:nvPr/>
              </p:nvSpPr>
              <p:spPr bwMode="auto">
                <a:xfrm flipV="1">
                  <a:off x="4128" y="3552"/>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pPr algn="ctr"/>
                  <a:r>
                    <a:rPr lang="en-US"/>
                    <a:t>                               </a:t>
                  </a:r>
                </a:p>
              </p:txBody>
            </p:sp>
            <p:sp>
              <p:nvSpPr>
                <p:cNvPr id="13343" name="Arc 42"/>
                <p:cNvSpPr>
                  <a:spLocks/>
                </p:cNvSpPr>
                <p:nvPr/>
              </p:nvSpPr>
              <p:spPr bwMode="auto">
                <a:xfrm>
                  <a:off x="4176" y="3168"/>
                  <a:ext cx="48" cy="432"/>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344" name="Arc 43"/>
                <p:cNvSpPr>
                  <a:spLocks/>
                </p:cNvSpPr>
                <p:nvPr/>
              </p:nvSpPr>
              <p:spPr bwMode="auto">
                <a:xfrm flipV="1">
                  <a:off x="4224" y="3552"/>
                  <a:ext cx="48" cy="432"/>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345" name="Arc 44"/>
                <p:cNvSpPr>
                  <a:spLocks/>
                </p:cNvSpPr>
                <p:nvPr/>
              </p:nvSpPr>
              <p:spPr bwMode="auto">
                <a:xfrm>
                  <a:off x="4272" y="3216"/>
                  <a:ext cx="48" cy="384"/>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346" name="Line 45"/>
                <p:cNvSpPr>
                  <a:spLocks noChangeShapeType="1"/>
                </p:cNvSpPr>
                <p:nvPr/>
              </p:nvSpPr>
              <p:spPr bwMode="auto">
                <a:xfrm>
                  <a:off x="4608" y="3570"/>
                  <a:ext cx="432" cy="0"/>
                </a:xfrm>
                <a:prstGeom prst="line">
                  <a:avLst/>
                </a:prstGeom>
                <a:noFill/>
                <a:ln w="28575">
                  <a:solidFill>
                    <a:srgbClr val="0033CC"/>
                  </a:solidFill>
                  <a:round/>
                  <a:headEnd/>
                  <a:tailEnd/>
                </a:ln>
              </p:spPr>
              <p:txBody>
                <a:bodyPr/>
                <a:lstStyle/>
                <a:p>
                  <a:endParaRPr lang="en-US"/>
                </a:p>
              </p:txBody>
            </p:sp>
            <p:sp>
              <p:nvSpPr>
                <p:cNvPr id="13347" name="Line 46"/>
                <p:cNvSpPr>
                  <a:spLocks noChangeShapeType="1"/>
                </p:cNvSpPr>
                <p:nvPr/>
              </p:nvSpPr>
              <p:spPr bwMode="auto">
                <a:xfrm>
                  <a:off x="3504" y="3568"/>
                  <a:ext cx="432" cy="0"/>
                </a:xfrm>
                <a:prstGeom prst="line">
                  <a:avLst/>
                </a:prstGeom>
                <a:noFill/>
                <a:ln w="28575">
                  <a:solidFill>
                    <a:srgbClr val="0033CC"/>
                  </a:solidFill>
                  <a:round/>
                  <a:headEnd/>
                  <a:tailEnd/>
                </a:ln>
              </p:spPr>
              <p:txBody>
                <a:bodyPr/>
                <a:lstStyle/>
                <a:p>
                  <a:endParaRPr lang="en-US"/>
                </a:p>
              </p:txBody>
            </p:sp>
            <p:sp>
              <p:nvSpPr>
                <p:cNvPr id="13348" name="Arc 47"/>
                <p:cNvSpPr>
                  <a:spLocks/>
                </p:cNvSpPr>
                <p:nvPr/>
              </p:nvSpPr>
              <p:spPr bwMode="auto">
                <a:xfrm flipV="1">
                  <a:off x="4320" y="3552"/>
                  <a:ext cx="48" cy="384"/>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349" name="Arc 48"/>
                <p:cNvSpPr>
                  <a:spLocks/>
                </p:cNvSpPr>
                <p:nvPr/>
              </p:nvSpPr>
              <p:spPr bwMode="auto">
                <a:xfrm>
                  <a:off x="4368" y="3264"/>
                  <a:ext cx="48" cy="336"/>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350" name="Arc 49"/>
                <p:cNvSpPr>
                  <a:spLocks/>
                </p:cNvSpPr>
                <p:nvPr/>
              </p:nvSpPr>
              <p:spPr bwMode="auto">
                <a:xfrm flipV="1">
                  <a:off x="4416" y="3552"/>
                  <a:ext cx="48" cy="288"/>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351" name="Arc 50"/>
                <p:cNvSpPr>
                  <a:spLocks/>
                </p:cNvSpPr>
                <p:nvPr/>
              </p:nvSpPr>
              <p:spPr bwMode="auto">
                <a:xfrm>
                  <a:off x="4464" y="3360"/>
                  <a:ext cx="48" cy="240"/>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352" name="Arc 51"/>
                <p:cNvSpPr>
                  <a:spLocks/>
                </p:cNvSpPr>
                <p:nvPr/>
              </p:nvSpPr>
              <p:spPr bwMode="auto">
                <a:xfrm flipV="1">
                  <a:off x="4512" y="3552"/>
                  <a:ext cx="48" cy="192"/>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353" name="Arc 52"/>
                <p:cNvSpPr>
                  <a:spLocks/>
                </p:cNvSpPr>
                <p:nvPr/>
              </p:nvSpPr>
              <p:spPr bwMode="auto">
                <a:xfrm>
                  <a:off x="4560" y="3456"/>
                  <a:ext cx="48" cy="144"/>
                </a:xfrm>
                <a:custGeom>
                  <a:avLst/>
                  <a:gdLst>
                    <a:gd name="T0" fmla="*/ 0 w 42918"/>
                    <a:gd name="T1" fmla="*/ 0 h 21600"/>
                    <a:gd name="T2" fmla="*/ 0 w 42918"/>
                    <a:gd name="T3" fmla="*/ 0 h 21600"/>
                    <a:gd name="T4" fmla="*/ 0 w 42918"/>
                    <a:gd name="T5" fmla="*/ 0 h 21600"/>
                    <a:gd name="T6" fmla="*/ 0 60000 65536"/>
                    <a:gd name="T7" fmla="*/ 0 60000 65536"/>
                    <a:gd name="T8" fmla="*/ 0 60000 65536"/>
                    <a:gd name="T9" fmla="*/ 0 w 42918"/>
                    <a:gd name="T10" fmla="*/ 0 h 21600"/>
                    <a:gd name="T11" fmla="*/ 42918 w 42918"/>
                    <a:gd name="T12" fmla="*/ 21600 h 21600"/>
                  </a:gdLst>
                  <a:ahLst/>
                  <a:cxnLst>
                    <a:cxn ang="T6">
                      <a:pos x="T0" y="T1"/>
                    </a:cxn>
                    <a:cxn ang="T7">
                      <a:pos x="T2" y="T3"/>
                    </a:cxn>
                    <a:cxn ang="T8">
                      <a:pos x="T4" y="T5"/>
                    </a:cxn>
                  </a:cxnLst>
                  <a:rect l="T9" t="T10" r="T11" b="T12"/>
                  <a:pathLst>
                    <a:path w="42918" h="21600" fill="none" extrusionOk="0">
                      <a:moveTo>
                        <a:pt x="0" y="21000"/>
                      </a:moveTo>
                      <a:cubicBezTo>
                        <a:pt x="325" y="9308"/>
                        <a:pt x="9896" y="-1"/>
                        <a:pt x="21592" y="0"/>
                      </a:cubicBezTo>
                      <a:cubicBezTo>
                        <a:pt x="32198" y="0"/>
                        <a:pt x="41234" y="7700"/>
                        <a:pt x="42918" y="18171"/>
                      </a:cubicBezTo>
                    </a:path>
                    <a:path w="42918" h="21600" stroke="0" extrusionOk="0">
                      <a:moveTo>
                        <a:pt x="0" y="21000"/>
                      </a:moveTo>
                      <a:cubicBezTo>
                        <a:pt x="325" y="9308"/>
                        <a:pt x="9896" y="-1"/>
                        <a:pt x="21592" y="0"/>
                      </a:cubicBezTo>
                      <a:cubicBezTo>
                        <a:pt x="32198" y="0"/>
                        <a:pt x="41234" y="7700"/>
                        <a:pt x="42918" y="18171"/>
                      </a:cubicBezTo>
                      <a:lnTo>
                        <a:pt x="21592" y="21600"/>
                      </a:lnTo>
                      <a:close/>
                    </a:path>
                  </a:pathLst>
                </a:custGeom>
                <a:noFill/>
                <a:ln w="9525">
                  <a:solidFill>
                    <a:srgbClr val="0033CC"/>
                  </a:solidFill>
                  <a:round/>
                  <a:headEnd/>
                  <a:tailEnd/>
                </a:ln>
              </p:spPr>
              <p:txBody>
                <a:bodyPr wrap="none" anchor="ctr"/>
                <a:lstStyle/>
                <a:p>
                  <a:endParaRPr lang="en-US"/>
                </a:p>
              </p:txBody>
            </p:sp>
          </p:grpSp>
          <p:sp>
            <p:nvSpPr>
              <p:cNvPr id="13336" name="Line 53"/>
              <p:cNvSpPr>
                <a:spLocks noChangeShapeType="1"/>
              </p:cNvSpPr>
              <p:nvPr/>
            </p:nvSpPr>
            <p:spPr bwMode="auto">
              <a:xfrm flipH="1" flipV="1">
                <a:off x="4698" y="2220"/>
                <a:ext cx="96" cy="96"/>
              </a:xfrm>
              <a:prstGeom prst="line">
                <a:avLst/>
              </a:prstGeom>
              <a:noFill/>
              <a:ln w="28575">
                <a:solidFill>
                  <a:srgbClr val="0033CC"/>
                </a:solidFill>
                <a:round/>
                <a:headEnd/>
                <a:tailEnd/>
              </a:ln>
            </p:spPr>
            <p:txBody>
              <a:bodyPr/>
              <a:lstStyle/>
              <a:p>
                <a:endParaRPr lang="en-US"/>
              </a:p>
            </p:txBody>
          </p:sp>
          <p:sp>
            <p:nvSpPr>
              <p:cNvPr id="13337" name="Line 54"/>
              <p:cNvSpPr>
                <a:spLocks noChangeShapeType="1"/>
              </p:cNvSpPr>
              <p:nvPr/>
            </p:nvSpPr>
            <p:spPr bwMode="auto">
              <a:xfrm flipH="1">
                <a:off x="4704" y="2316"/>
                <a:ext cx="96" cy="96"/>
              </a:xfrm>
              <a:prstGeom prst="line">
                <a:avLst/>
              </a:prstGeom>
              <a:noFill/>
              <a:ln w="28575">
                <a:solidFill>
                  <a:srgbClr val="0033CC"/>
                </a:solidFill>
                <a:round/>
                <a:headEnd/>
                <a:tailEnd/>
              </a:ln>
            </p:spPr>
            <p:txBody>
              <a:bodyPr/>
              <a:lstStyle/>
              <a:p>
                <a:endParaRPr lang="en-US"/>
              </a:p>
            </p:txBody>
          </p:sp>
        </p:grpSp>
        <p:sp>
          <p:nvSpPr>
            <p:cNvPr id="2" name="Text Box 57"/>
            <p:cNvSpPr txBox="1">
              <a:spLocks noChangeArrowheads="1"/>
            </p:cNvSpPr>
            <p:nvPr/>
          </p:nvSpPr>
          <p:spPr bwMode="auto">
            <a:xfrm>
              <a:off x="2996" y="3296"/>
              <a:ext cx="2454" cy="250"/>
            </a:xfrm>
            <a:prstGeom prst="rect">
              <a:avLst/>
            </a:prstGeom>
            <a:noFill/>
            <a:ln w="9525">
              <a:noFill/>
              <a:miter lim="800000"/>
              <a:headEnd/>
              <a:tailEnd/>
            </a:ln>
          </p:spPr>
          <p:txBody>
            <a:bodyPr>
              <a:spAutoFit/>
            </a:bodyPr>
            <a:lstStyle/>
            <a:p>
              <a:pPr>
                <a:spcBef>
                  <a:spcPct val="50000"/>
                </a:spcBef>
              </a:pPr>
              <a:endParaRPr lang="en-US" sz="2000"/>
            </a:p>
          </p:txBody>
        </p:sp>
      </p:grpSp>
      <p:grpSp>
        <p:nvGrpSpPr>
          <p:cNvPr id="6" name="Group 52"/>
          <p:cNvGrpSpPr>
            <a:grpSpLocks/>
          </p:cNvGrpSpPr>
          <p:nvPr/>
        </p:nvGrpSpPr>
        <p:grpSpPr bwMode="auto">
          <a:xfrm>
            <a:off x="3267075" y="2692400"/>
            <a:ext cx="1279525" cy="1504950"/>
            <a:chOff x="2058" y="1696"/>
            <a:chExt cx="806" cy="948"/>
          </a:xfrm>
        </p:grpSpPr>
        <p:grpSp>
          <p:nvGrpSpPr>
            <p:cNvPr id="7" name="Group 53"/>
            <p:cNvGrpSpPr>
              <a:grpSpLocks/>
            </p:cNvGrpSpPr>
            <p:nvPr/>
          </p:nvGrpSpPr>
          <p:grpSpPr bwMode="auto">
            <a:xfrm>
              <a:off x="2058" y="1758"/>
              <a:ext cx="660" cy="886"/>
              <a:chOff x="1872" y="1392"/>
              <a:chExt cx="1308" cy="1540"/>
            </a:xfrm>
          </p:grpSpPr>
          <p:grpSp>
            <p:nvGrpSpPr>
              <p:cNvPr id="8" name="Group 54"/>
              <p:cNvGrpSpPr>
                <a:grpSpLocks/>
              </p:cNvGrpSpPr>
              <p:nvPr/>
            </p:nvGrpSpPr>
            <p:grpSpPr bwMode="auto">
              <a:xfrm>
                <a:off x="1872" y="1392"/>
                <a:ext cx="1304" cy="1540"/>
                <a:chOff x="1872" y="1392"/>
                <a:chExt cx="1304" cy="1540"/>
              </a:xfrm>
            </p:grpSpPr>
            <p:grpSp>
              <p:nvGrpSpPr>
                <p:cNvPr id="9" name="Group 7"/>
                <p:cNvGrpSpPr>
                  <a:grpSpLocks/>
                </p:cNvGrpSpPr>
                <p:nvPr/>
              </p:nvGrpSpPr>
              <p:grpSpPr bwMode="auto">
                <a:xfrm>
                  <a:off x="1872" y="1392"/>
                  <a:ext cx="480" cy="1381"/>
                  <a:chOff x="1968" y="1584"/>
                  <a:chExt cx="480" cy="1381"/>
                </a:xfrm>
              </p:grpSpPr>
              <p:sp>
                <p:nvSpPr>
                  <p:cNvPr id="13368" name="Arc 8"/>
                  <p:cNvSpPr>
                    <a:spLocks/>
                  </p:cNvSpPr>
                  <p:nvPr/>
                </p:nvSpPr>
                <p:spPr bwMode="auto">
                  <a:xfrm>
                    <a:off x="1968" y="2258"/>
                    <a:ext cx="96" cy="604"/>
                  </a:xfrm>
                  <a:custGeom>
                    <a:avLst/>
                    <a:gdLst>
                      <a:gd name="T0" fmla="*/ 0 w 21600"/>
                      <a:gd name="T1" fmla="*/ 0 h 19409"/>
                      <a:gd name="T2" fmla="*/ 0 w 21600"/>
                      <a:gd name="T3" fmla="*/ 0 h 19409"/>
                      <a:gd name="T4" fmla="*/ 0 w 21600"/>
                      <a:gd name="T5" fmla="*/ 0 h 19409"/>
                      <a:gd name="T6" fmla="*/ 0 60000 65536"/>
                      <a:gd name="T7" fmla="*/ 0 60000 65536"/>
                      <a:gd name="T8" fmla="*/ 0 60000 65536"/>
                      <a:gd name="T9" fmla="*/ 0 w 21600"/>
                      <a:gd name="T10" fmla="*/ 0 h 19409"/>
                      <a:gd name="T11" fmla="*/ 21600 w 21600"/>
                      <a:gd name="T12" fmla="*/ 19409 h 19409"/>
                    </a:gdLst>
                    <a:ahLst/>
                    <a:cxnLst>
                      <a:cxn ang="T6">
                        <a:pos x="T0" y="T1"/>
                      </a:cxn>
                      <a:cxn ang="T7">
                        <a:pos x="T2" y="T3"/>
                      </a:cxn>
                      <a:cxn ang="T8">
                        <a:pos x="T4" y="T5"/>
                      </a:cxn>
                    </a:cxnLst>
                    <a:rect l="T9" t="T10" r="T11" b="T12"/>
                    <a:pathLst>
                      <a:path w="21600" h="19409" fill="none" extrusionOk="0">
                        <a:moveTo>
                          <a:pt x="10017" y="19409"/>
                        </a:moveTo>
                        <a:cubicBezTo>
                          <a:pt x="3779" y="15446"/>
                          <a:pt x="0" y="8568"/>
                          <a:pt x="0" y="1177"/>
                        </a:cubicBezTo>
                        <a:cubicBezTo>
                          <a:pt x="-1" y="784"/>
                          <a:pt x="10" y="391"/>
                          <a:pt x="32" y="0"/>
                        </a:cubicBezTo>
                      </a:path>
                      <a:path w="21600" h="19409" stroke="0" extrusionOk="0">
                        <a:moveTo>
                          <a:pt x="10017" y="19409"/>
                        </a:moveTo>
                        <a:cubicBezTo>
                          <a:pt x="3779" y="15446"/>
                          <a:pt x="0" y="8568"/>
                          <a:pt x="0" y="1177"/>
                        </a:cubicBezTo>
                        <a:cubicBezTo>
                          <a:pt x="-1" y="784"/>
                          <a:pt x="10" y="391"/>
                          <a:pt x="32" y="0"/>
                        </a:cubicBezTo>
                        <a:lnTo>
                          <a:pt x="21600" y="1177"/>
                        </a:lnTo>
                        <a:close/>
                      </a:path>
                    </a:pathLst>
                  </a:custGeom>
                  <a:noFill/>
                  <a:ln w="28575">
                    <a:solidFill>
                      <a:schemeClr val="tx1"/>
                    </a:solidFill>
                    <a:round/>
                    <a:headEnd/>
                    <a:tailEnd/>
                  </a:ln>
                </p:spPr>
                <p:txBody>
                  <a:bodyPr wrap="none" anchor="ctr"/>
                  <a:lstStyle/>
                  <a:p>
                    <a:endParaRPr lang="en-US"/>
                  </a:p>
                </p:txBody>
              </p:sp>
              <p:sp>
                <p:nvSpPr>
                  <p:cNvPr id="13369" name="Arc 9"/>
                  <p:cNvSpPr>
                    <a:spLocks/>
                  </p:cNvSpPr>
                  <p:nvPr/>
                </p:nvSpPr>
                <p:spPr bwMode="auto">
                  <a:xfrm>
                    <a:off x="1968" y="1584"/>
                    <a:ext cx="288" cy="693"/>
                  </a:xfrm>
                  <a:custGeom>
                    <a:avLst/>
                    <a:gdLst>
                      <a:gd name="T0" fmla="*/ 0 w 43200"/>
                      <a:gd name="T1" fmla="*/ 0 h 22274"/>
                      <a:gd name="T2" fmla="*/ 0 w 43200"/>
                      <a:gd name="T3" fmla="*/ 0 h 22274"/>
                      <a:gd name="T4" fmla="*/ 0 w 43200"/>
                      <a:gd name="T5" fmla="*/ 0 h 22274"/>
                      <a:gd name="T6" fmla="*/ 0 60000 65536"/>
                      <a:gd name="T7" fmla="*/ 0 60000 65536"/>
                      <a:gd name="T8" fmla="*/ 0 60000 65536"/>
                      <a:gd name="T9" fmla="*/ 0 w 43200"/>
                      <a:gd name="T10" fmla="*/ 0 h 22274"/>
                      <a:gd name="T11" fmla="*/ 43200 w 43200"/>
                      <a:gd name="T12" fmla="*/ 22274 h 22274"/>
                    </a:gdLst>
                    <a:ahLst/>
                    <a:cxnLst>
                      <a:cxn ang="T6">
                        <a:pos x="T0" y="T1"/>
                      </a:cxn>
                      <a:cxn ang="T7">
                        <a:pos x="T2" y="T3"/>
                      </a:cxn>
                      <a:cxn ang="T8">
                        <a:pos x="T4" y="T5"/>
                      </a:cxn>
                    </a:cxnLst>
                    <a:rect l="T9" t="T10" r="T11" b="T12"/>
                    <a:pathLst>
                      <a:path w="43200" h="22274" fill="none" extrusionOk="0">
                        <a:moveTo>
                          <a:pt x="0" y="21524"/>
                        </a:moveTo>
                        <a:cubicBezTo>
                          <a:pt x="42" y="9624"/>
                          <a:pt x="9700" y="-1"/>
                          <a:pt x="21600" y="0"/>
                        </a:cubicBezTo>
                        <a:cubicBezTo>
                          <a:pt x="33529" y="0"/>
                          <a:pt x="43200" y="9670"/>
                          <a:pt x="43200" y="21600"/>
                        </a:cubicBezTo>
                        <a:cubicBezTo>
                          <a:pt x="43200" y="21824"/>
                          <a:pt x="43196" y="22049"/>
                          <a:pt x="43189" y="22274"/>
                        </a:cubicBezTo>
                      </a:path>
                      <a:path w="43200" h="22274" stroke="0" extrusionOk="0">
                        <a:moveTo>
                          <a:pt x="0" y="21524"/>
                        </a:moveTo>
                        <a:cubicBezTo>
                          <a:pt x="42" y="9624"/>
                          <a:pt x="9700" y="-1"/>
                          <a:pt x="21600" y="0"/>
                        </a:cubicBezTo>
                        <a:cubicBezTo>
                          <a:pt x="33529" y="0"/>
                          <a:pt x="43200" y="9670"/>
                          <a:pt x="43200" y="21600"/>
                        </a:cubicBezTo>
                        <a:cubicBezTo>
                          <a:pt x="43200" y="21824"/>
                          <a:pt x="43196" y="22049"/>
                          <a:pt x="43189" y="22274"/>
                        </a:cubicBezTo>
                        <a:lnTo>
                          <a:pt x="21600" y="21600"/>
                        </a:lnTo>
                        <a:close/>
                      </a:path>
                    </a:pathLst>
                  </a:custGeom>
                  <a:noFill/>
                  <a:ln w="28575">
                    <a:solidFill>
                      <a:schemeClr val="tx1"/>
                    </a:solidFill>
                    <a:round/>
                    <a:headEnd/>
                    <a:tailEnd/>
                  </a:ln>
                </p:spPr>
                <p:txBody>
                  <a:bodyPr wrap="none" anchor="ctr"/>
                  <a:lstStyle/>
                  <a:p>
                    <a:endParaRPr lang="en-US"/>
                  </a:p>
                </p:txBody>
              </p:sp>
              <p:sp>
                <p:nvSpPr>
                  <p:cNvPr id="13370" name="Arc 10"/>
                  <p:cNvSpPr>
                    <a:spLocks/>
                  </p:cNvSpPr>
                  <p:nvPr/>
                </p:nvSpPr>
                <p:spPr bwMode="auto">
                  <a:xfrm>
                    <a:off x="2064" y="2254"/>
                    <a:ext cx="192" cy="711"/>
                  </a:xfrm>
                  <a:custGeom>
                    <a:avLst/>
                    <a:gdLst>
                      <a:gd name="T0" fmla="*/ 0 w 43200"/>
                      <a:gd name="T1" fmla="*/ 0 h 22836"/>
                      <a:gd name="T2" fmla="*/ 0 w 43200"/>
                      <a:gd name="T3" fmla="*/ 0 h 22836"/>
                      <a:gd name="T4" fmla="*/ 0 w 43200"/>
                      <a:gd name="T5" fmla="*/ 0 h 22836"/>
                      <a:gd name="T6" fmla="*/ 0 60000 65536"/>
                      <a:gd name="T7" fmla="*/ 0 60000 65536"/>
                      <a:gd name="T8" fmla="*/ 0 60000 65536"/>
                      <a:gd name="T9" fmla="*/ 0 w 43200"/>
                      <a:gd name="T10" fmla="*/ 0 h 22836"/>
                      <a:gd name="T11" fmla="*/ 43200 w 43200"/>
                      <a:gd name="T12" fmla="*/ 22836 h 22836"/>
                    </a:gdLst>
                    <a:ahLst/>
                    <a:cxnLst>
                      <a:cxn ang="T6">
                        <a:pos x="T0" y="T1"/>
                      </a:cxn>
                      <a:cxn ang="T7">
                        <a:pos x="T2" y="T3"/>
                      </a:cxn>
                      <a:cxn ang="T8">
                        <a:pos x="T4" y="T5"/>
                      </a:cxn>
                    </a:cxnLst>
                    <a:rect l="T9" t="T10" r="T11" b="T12"/>
                    <a:pathLst>
                      <a:path w="43200" h="22836" fill="none"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path>
                      <a:path w="43200" h="22836" stroke="0"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lnTo>
                          <a:pt x="21600" y="1236"/>
                        </a:lnTo>
                        <a:close/>
                      </a:path>
                    </a:pathLst>
                  </a:custGeom>
                  <a:noFill/>
                  <a:ln w="28575">
                    <a:solidFill>
                      <a:schemeClr val="tx1"/>
                    </a:solidFill>
                    <a:round/>
                    <a:headEnd/>
                    <a:tailEnd/>
                  </a:ln>
                </p:spPr>
                <p:txBody>
                  <a:bodyPr wrap="none" anchor="ctr"/>
                  <a:lstStyle/>
                  <a:p>
                    <a:endParaRPr lang="en-US"/>
                  </a:p>
                </p:txBody>
              </p:sp>
              <p:sp>
                <p:nvSpPr>
                  <p:cNvPr id="13371" name="Arc 11"/>
                  <p:cNvSpPr>
                    <a:spLocks/>
                  </p:cNvSpPr>
                  <p:nvPr/>
                </p:nvSpPr>
                <p:spPr bwMode="auto">
                  <a:xfrm>
                    <a:off x="2064" y="1584"/>
                    <a:ext cx="288" cy="693"/>
                  </a:xfrm>
                  <a:custGeom>
                    <a:avLst/>
                    <a:gdLst>
                      <a:gd name="T0" fmla="*/ 0 w 43200"/>
                      <a:gd name="T1" fmla="*/ 0 h 22274"/>
                      <a:gd name="T2" fmla="*/ 0 w 43200"/>
                      <a:gd name="T3" fmla="*/ 0 h 22274"/>
                      <a:gd name="T4" fmla="*/ 0 w 43200"/>
                      <a:gd name="T5" fmla="*/ 0 h 22274"/>
                      <a:gd name="T6" fmla="*/ 0 60000 65536"/>
                      <a:gd name="T7" fmla="*/ 0 60000 65536"/>
                      <a:gd name="T8" fmla="*/ 0 60000 65536"/>
                      <a:gd name="T9" fmla="*/ 0 w 43200"/>
                      <a:gd name="T10" fmla="*/ 0 h 22274"/>
                      <a:gd name="T11" fmla="*/ 43200 w 43200"/>
                      <a:gd name="T12" fmla="*/ 22274 h 22274"/>
                    </a:gdLst>
                    <a:ahLst/>
                    <a:cxnLst>
                      <a:cxn ang="T6">
                        <a:pos x="T0" y="T1"/>
                      </a:cxn>
                      <a:cxn ang="T7">
                        <a:pos x="T2" y="T3"/>
                      </a:cxn>
                      <a:cxn ang="T8">
                        <a:pos x="T4" y="T5"/>
                      </a:cxn>
                    </a:cxnLst>
                    <a:rect l="T9" t="T10" r="T11" b="T12"/>
                    <a:pathLst>
                      <a:path w="43200" h="22274" fill="none" extrusionOk="0">
                        <a:moveTo>
                          <a:pt x="0" y="21524"/>
                        </a:moveTo>
                        <a:cubicBezTo>
                          <a:pt x="42" y="9624"/>
                          <a:pt x="9700" y="-1"/>
                          <a:pt x="21600" y="0"/>
                        </a:cubicBezTo>
                        <a:cubicBezTo>
                          <a:pt x="33529" y="0"/>
                          <a:pt x="43200" y="9670"/>
                          <a:pt x="43200" y="21600"/>
                        </a:cubicBezTo>
                        <a:cubicBezTo>
                          <a:pt x="43200" y="21824"/>
                          <a:pt x="43196" y="22049"/>
                          <a:pt x="43189" y="22274"/>
                        </a:cubicBezTo>
                      </a:path>
                      <a:path w="43200" h="22274" stroke="0" extrusionOk="0">
                        <a:moveTo>
                          <a:pt x="0" y="21524"/>
                        </a:moveTo>
                        <a:cubicBezTo>
                          <a:pt x="42" y="9624"/>
                          <a:pt x="9700" y="-1"/>
                          <a:pt x="21600" y="0"/>
                        </a:cubicBezTo>
                        <a:cubicBezTo>
                          <a:pt x="33529" y="0"/>
                          <a:pt x="43200" y="9670"/>
                          <a:pt x="43200" y="21600"/>
                        </a:cubicBezTo>
                        <a:cubicBezTo>
                          <a:pt x="43200" y="21824"/>
                          <a:pt x="43196" y="22049"/>
                          <a:pt x="43189" y="22274"/>
                        </a:cubicBezTo>
                        <a:lnTo>
                          <a:pt x="21600" y="21600"/>
                        </a:lnTo>
                        <a:close/>
                      </a:path>
                    </a:pathLst>
                  </a:custGeom>
                  <a:noFill/>
                  <a:ln w="28575">
                    <a:solidFill>
                      <a:schemeClr val="tx1"/>
                    </a:solidFill>
                    <a:round/>
                    <a:headEnd/>
                    <a:tailEnd/>
                  </a:ln>
                </p:spPr>
                <p:txBody>
                  <a:bodyPr wrap="none" anchor="ctr"/>
                  <a:lstStyle/>
                  <a:p>
                    <a:endParaRPr lang="en-US"/>
                  </a:p>
                </p:txBody>
              </p:sp>
              <p:sp>
                <p:nvSpPr>
                  <p:cNvPr id="13372" name="Arc 12"/>
                  <p:cNvSpPr>
                    <a:spLocks/>
                  </p:cNvSpPr>
                  <p:nvPr/>
                </p:nvSpPr>
                <p:spPr bwMode="auto">
                  <a:xfrm>
                    <a:off x="2160" y="2254"/>
                    <a:ext cx="192" cy="711"/>
                  </a:xfrm>
                  <a:custGeom>
                    <a:avLst/>
                    <a:gdLst>
                      <a:gd name="T0" fmla="*/ 0 w 43200"/>
                      <a:gd name="T1" fmla="*/ 0 h 22836"/>
                      <a:gd name="T2" fmla="*/ 0 w 43200"/>
                      <a:gd name="T3" fmla="*/ 0 h 22836"/>
                      <a:gd name="T4" fmla="*/ 0 w 43200"/>
                      <a:gd name="T5" fmla="*/ 0 h 22836"/>
                      <a:gd name="T6" fmla="*/ 0 60000 65536"/>
                      <a:gd name="T7" fmla="*/ 0 60000 65536"/>
                      <a:gd name="T8" fmla="*/ 0 60000 65536"/>
                      <a:gd name="T9" fmla="*/ 0 w 43200"/>
                      <a:gd name="T10" fmla="*/ 0 h 22836"/>
                      <a:gd name="T11" fmla="*/ 43200 w 43200"/>
                      <a:gd name="T12" fmla="*/ 22836 h 22836"/>
                    </a:gdLst>
                    <a:ahLst/>
                    <a:cxnLst>
                      <a:cxn ang="T6">
                        <a:pos x="T0" y="T1"/>
                      </a:cxn>
                      <a:cxn ang="T7">
                        <a:pos x="T2" y="T3"/>
                      </a:cxn>
                      <a:cxn ang="T8">
                        <a:pos x="T4" y="T5"/>
                      </a:cxn>
                    </a:cxnLst>
                    <a:rect l="T9" t="T10" r="T11" b="T12"/>
                    <a:pathLst>
                      <a:path w="43200" h="22836" fill="none"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path>
                      <a:path w="43200" h="22836" stroke="0" extrusionOk="0">
                        <a:moveTo>
                          <a:pt x="43164" y="0"/>
                        </a:moveTo>
                        <a:cubicBezTo>
                          <a:pt x="43188" y="411"/>
                          <a:pt x="43200" y="823"/>
                          <a:pt x="43200" y="1236"/>
                        </a:cubicBezTo>
                        <a:cubicBezTo>
                          <a:pt x="43200" y="13165"/>
                          <a:pt x="33529" y="22836"/>
                          <a:pt x="21600" y="22836"/>
                        </a:cubicBezTo>
                        <a:cubicBezTo>
                          <a:pt x="9670" y="22836"/>
                          <a:pt x="0" y="13165"/>
                          <a:pt x="0" y="1236"/>
                        </a:cubicBezTo>
                        <a:cubicBezTo>
                          <a:pt x="-1" y="843"/>
                          <a:pt x="10" y="450"/>
                          <a:pt x="32" y="59"/>
                        </a:cubicBezTo>
                        <a:lnTo>
                          <a:pt x="21600" y="1236"/>
                        </a:lnTo>
                        <a:close/>
                      </a:path>
                    </a:pathLst>
                  </a:custGeom>
                  <a:noFill/>
                  <a:ln w="28575">
                    <a:solidFill>
                      <a:schemeClr val="tx1"/>
                    </a:solidFill>
                    <a:round/>
                    <a:headEnd/>
                    <a:tailEnd/>
                  </a:ln>
                </p:spPr>
                <p:txBody>
                  <a:bodyPr wrap="none" anchor="ctr"/>
                  <a:lstStyle/>
                  <a:p>
                    <a:endParaRPr lang="en-US"/>
                  </a:p>
                </p:txBody>
              </p:sp>
              <p:sp>
                <p:nvSpPr>
                  <p:cNvPr id="13373" name="Arc 13"/>
                  <p:cNvSpPr>
                    <a:spLocks/>
                  </p:cNvSpPr>
                  <p:nvPr/>
                </p:nvSpPr>
                <p:spPr bwMode="auto">
                  <a:xfrm>
                    <a:off x="2160" y="1584"/>
                    <a:ext cx="288" cy="693"/>
                  </a:xfrm>
                  <a:custGeom>
                    <a:avLst/>
                    <a:gdLst>
                      <a:gd name="T0" fmla="*/ 0 w 43200"/>
                      <a:gd name="T1" fmla="*/ 0 h 22274"/>
                      <a:gd name="T2" fmla="*/ 0 w 43200"/>
                      <a:gd name="T3" fmla="*/ 0 h 22274"/>
                      <a:gd name="T4" fmla="*/ 0 w 43200"/>
                      <a:gd name="T5" fmla="*/ 0 h 22274"/>
                      <a:gd name="T6" fmla="*/ 0 60000 65536"/>
                      <a:gd name="T7" fmla="*/ 0 60000 65536"/>
                      <a:gd name="T8" fmla="*/ 0 60000 65536"/>
                      <a:gd name="T9" fmla="*/ 0 w 43200"/>
                      <a:gd name="T10" fmla="*/ 0 h 22274"/>
                      <a:gd name="T11" fmla="*/ 43200 w 43200"/>
                      <a:gd name="T12" fmla="*/ 22274 h 22274"/>
                    </a:gdLst>
                    <a:ahLst/>
                    <a:cxnLst>
                      <a:cxn ang="T6">
                        <a:pos x="T0" y="T1"/>
                      </a:cxn>
                      <a:cxn ang="T7">
                        <a:pos x="T2" y="T3"/>
                      </a:cxn>
                      <a:cxn ang="T8">
                        <a:pos x="T4" y="T5"/>
                      </a:cxn>
                    </a:cxnLst>
                    <a:rect l="T9" t="T10" r="T11" b="T12"/>
                    <a:pathLst>
                      <a:path w="43200" h="22274" fill="none" extrusionOk="0">
                        <a:moveTo>
                          <a:pt x="0" y="21524"/>
                        </a:moveTo>
                        <a:cubicBezTo>
                          <a:pt x="42" y="9624"/>
                          <a:pt x="9700" y="-1"/>
                          <a:pt x="21600" y="0"/>
                        </a:cubicBezTo>
                        <a:cubicBezTo>
                          <a:pt x="33529" y="0"/>
                          <a:pt x="43200" y="9670"/>
                          <a:pt x="43200" y="21600"/>
                        </a:cubicBezTo>
                        <a:cubicBezTo>
                          <a:pt x="43200" y="21824"/>
                          <a:pt x="43196" y="22049"/>
                          <a:pt x="43189" y="22274"/>
                        </a:cubicBezTo>
                      </a:path>
                      <a:path w="43200" h="22274" stroke="0" extrusionOk="0">
                        <a:moveTo>
                          <a:pt x="0" y="21524"/>
                        </a:moveTo>
                        <a:cubicBezTo>
                          <a:pt x="42" y="9624"/>
                          <a:pt x="9700" y="-1"/>
                          <a:pt x="21600" y="0"/>
                        </a:cubicBezTo>
                        <a:cubicBezTo>
                          <a:pt x="33529" y="0"/>
                          <a:pt x="43200" y="9670"/>
                          <a:pt x="43200" y="21600"/>
                        </a:cubicBezTo>
                        <a:cubicBezTo>
                          <a:pt x="43200" y="21824"/>
                          <a:pt x="43196" y="22049"/>
                          <a:pt x="43189" y="22274"/>
                        </a:cubicBezTo>
                        <a:lnTo>
                          <a:pt x="21600" y="21600"/>
                        </a:lnTo>
                        <a:close/>
                      </a:path>
                    </a:pathLst>
                  </a:custGeom>
                  <a:noFill/>
                  <a:ln w="28575">
                    <a:solidFill>
                      <a:schemeClr val="tx1"/>
                    </a:solidFill>
                    <a:round/>
                    <a:headEnd/>
                    <a:tailEnd/>
                  </a:ln>
                </p:spPr>
                <p:txBody>
                  <a:bodyPr wrap="none" anchor="ctr"/>
                  <a:lstStyle/>
                  <a:p>
                    <a:endParaRPr lang="en-US"/>
                  </a:p>
                </p:txBody>
              </p:sp>
            </p:grpSp>
            <p:sp>
              <p:nvSpPr>
                <p:cNvPr id="13374" name="Freeform 14"/>
                <p:cNvSpPr>
                  <a:spLocks/>
                </p:cNvSpPr>
                <p:nvPr/>
              </p:nvSpPr>
              <p:spPr bwMode="auto">
                <a:xfrm>
                  <a:off x="1912" y="2400"/>
                  <a:ext cx="1264" cy="532"/>
                </a:xfrm>
                <a:custGeom>
                  <a:avLst/>
                  <a:gdLst>
                    <a:gd name="T0" fmla="*/ 0 w 1264"/>
                    <a:gd name="T1" fmla="*/ 2147483647 h 532"/>
                    <a:gd name="T2" fmla="*/ 2147483647 w 1264"/>
                    <a:gd name="T3" fmla="*/ 2147483647 h 532"/>
                    <a:gd name="T4" fmla="*/ 2147483647 w 1264"/>
                    <a:gd name="T5" fmla="*/ 2147483647 h 532"/>
                    <a:gd name="T6" fmla="*/ 2147483647 w 1264"/>
                    <a:gd name="T7" fmla="*/ 2147483647 h 532"/>
                    <a:gd name="T8" fmla="*/ 0 60000 65536"/>
                    <a:gd name="T9" fmla="*/ 0 60000 65536"/>
                    <a:gd name="T10" fmla="*/ 0 60000 65536"/>
                    <a:gd name="T11" fmla="*/ 0 60000 65536"/>
                    <a:gd name="T12" fmla="*/ 0 w 1264"/>
                    <a:gd name="T13" fmla="*/ 0 h 532"/>
                    <a:gd name="T14" fmla="*/ 1264 w 1264"/>
                    <a:gd name="T15" fmla="*/ 532 h 532"/>
                  </a:gdLst>
                  <a:ahLst/>
                  <a:cxnLst>
                    <a:cxn ang="T8">
                      <a:pos x="T0" y="T1"/>
                    </a:cxn>
                    <a:cxn ang="T9">
                      <a:pos x="T2" y="T3"/>
                    </a:cxn>
                    <a:cxn ang="T10">
                      <a:pos x="T4" y="T5"/>
                    </a:cxn>
                    <a:cxn ang="T11">
                      <a:pos x="T6" y="T7"/>
                    </a:cxn>
                  </a:cxnLst>
                  <a:rect l="T12" t="T13" r="T14" b="T15"/>
                  <a:pathLst>
                    <a:path w="1264" h="532">
                      <a:moveTo>
                        <a:pt x="0" y="257"/>
                      </a:moveTo>
                      <a:cubicBezTo>
                        <a:pt x="24" y="298"/>
                        <a:pt x="9" y="532"/>
                        <a:pt x="136" y="503"/>
                      </a:cubicBezTo>
                      <a:cubicBezTo>
                        <a:pt x="263" y="474"/>
                        <a:pt x="572" y="162"/>
                        <a:pt x="760" y="81"/>
                      </a:cubicBezTo>
                      <a:cubicBezTo>
                        <a:pt x="948" y="0"/>
                        <a:pt x="1159" y="30"/>
                        <a:pt x="1264" y="17"/>
                      </a:cubicBezTo>
                    </a:path>
                  </a:pathLst>
                </a:custGeom>
                <a:noFill/>
                <a:ln w="28575">
                  <a:solidFill>
                    <a:schemeClr val="tx1"/>
                  </a:solidFill>
                  <a:round/>
                  <a:headEnd/>
                  <a:tailEnd/>
                </a:ln>
              </p:spPr>
              <p:txBody>
                <a:bodyPr/>
                <a:lstStyle/>
                <a:p>
                  <a:endParaRPr lang="en-US"/>
                </a:p>
              </p:txBody>
            </p:sp>
            <p:sp>
              <p:nvSpPr>
                <p:cNvPr id="13375" name="Freeform 15"/>
                <p:cNvSpPr>
                  <a:spLocks/>
                </p:cNvSpPr>
                <p:nvPr/>
              </p:nvSpPr>
              <p:spPr bwMode="auto">
                <a:xfrm>
                  <a:off x="2352" y="2080"/>
                  <a:ext cx="816" cy="160"/>
                </a:xfrm>
                <a:custGeom>
                  <a:avLst/>
                  <a:gdLst>
                    <a:gd name="T0" fmla="*/ 0 w 816"/>
                    <a:gd name="T1" fmla="*/ 0 h 160"/>
                    <a:gd name="T2" fmla="*/ 2147483647 w 816"/>
                    <a:gd name="T3" fmla="*/ 2147483647 h 160"/>
                    <a:gd name="T4" fmla="*/ 2147483647 w 816"/>
                    <a:gd name="T5" fmla="*/ 2147483647 h 160"/>
                    <a:gd name="T6" fmla="*/ 2147483647 w 816"/>
                    <a:gd name="T7" fmla="*/ 2147483647 h 160"/>
                    <a:gd name="T8" fmla="*/ 0 60000 65536"/>
                    <a:gd name="T9" fmla="*/ 0 60000 65536"/>
                    <a:gd name="T10" fmla="*/ 0 60000 65536"/>
                    <a:gd name="T11" fmla="*/ 0 60000 65536"/>
                    <a:gd name="T12" fmla="*/ 0 w 816"/>
                    <a:gd name="T13" fmla="*/ 0 h 160"/>
                    <a:gd name="T14" fmla="*/ 816 w 816"/>
                    <a:gd name="T15" fmla="*/ 160 h 160"/>
                  </a:gdLst>
                  <a:ahLst/>
                  <a:cxnLst>
                    <a:cxn ang="T8">
                      <a:pos x="T0" y="T1"/>
                    </a:cxn>
                    <a:cxn ang="T9">
                      <a:pos x="T2" y="T3"/>
                    </a:cxn>
                    <a:cxn ang="T10">
                      <a:pos x="T4" y="T5"/>
                    </a:cxn>
                    <a:cxn ang="T11">
                      <a:pos x="T6" y="T7"/>
                    </a:cxn>
                  </a:cxnLst>
                  <a:rect l="T12" t="T13" r="T14" b="T15"/>
                  <a:pathLst>
                    <a:path w="816" h="160">
                      <a:moveTo>
                        <a:pt x="0" y="0"/>
                      </a:moveTo>
                      <a:cubicBezTo>
                        <a:pt x="16" y="64"/>
                        <a:pt x="32" y="128"/>
                        <a:pt x="96" y="144"/>
                      </a:cubicBezTo>
                      <a:cubicBezTo>
                        <a:pt x="160" y="160"/>
                        <a:pt x="264" y="104"/>
                        <a:pt x="384" y="96"/>
                      </a:cubicBezTo>
                      <a:cubicBezTo>
                        <a:pt x="504" y="88"/>
                        <a:pt x="660" y="92"/>
                        <a:pt x="816" y="96"/>
                      </a:cubicBezTo>
                    </a:path>
                  </a:pathLst>
                </a:custGeom>
                <a:noFill/>
                <a:ln w="28575">
                  <a:solidFill>
                    <a:schemeClr val="tx1"/>
                  </a:solidFill>
                  <a:round/>
                  <a:headEnd/>
                  <a:tailEnd/>
                </a:ln>
              </p:spPr>
              <p:txBody>
                <a:bodyPr/>
                <a:lstStyle/>
                <a:p>
                  <a:endParaRPr lang="en-US"/>
                </a:p>
              </p:txBody>
            </p:sp>
          </p:grpSp>
          <p:sp>
            <p:nvSpPr>
              <p:cNvPr id="13376" name="Oval 16"/>
              <p:cNvSpPr>
                <a:spLocks noChangeArrowheads="1"/>
              </p:cNvSpPr>
              <p:nvPr/>
            </p:nvSpPr>
            <p:spPr bwMode="auto">
              <a:xfrm>
                <a:off x="3132" y="2160"/>
                <a:ext cx="48"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13377" name="Oval 17"/>
              <p:cNvSpPr>
                <a:spLocks noChangeArrowheads="1"/>
              </p:cNvSpPr>
              <p:nvPr/>
            </p:nvSpPr>
            <p:spPr bwMode="auto">
              <a:xfrm>
                <a:off x="3132" y="2400"/>
                <a:ext cx="48" cy="48"/>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3378" name="Text Box 63"/>
            <p:cNvSpPr txBox="1">
              <a:spLocks noChangeArrowheads="1"/>
            </p:cNvSpPr>
            <p:nvPr/>
          </p:nvSpPr>
          <p:spPr bwMode="auto">
            <a:xfrm>
              <a:off x="2416" y="1696"/>
              <a:ext cx="448" cy="250"/>
            </a:xfrm>
            <a:prstGeom prst="rect">
              <a:avLst/>
            </a:prstGeom>
            <a:noFill/>
            <a:ln w="9525">
              <a:noFill/>
              <a:miter lim="800000"/>
              <a:headEnd/>
              <a:tailEnd/>
            </a:ln>
          </p:spPr>
          <p:txBody>
            <a:bodyPr>
              <a:spAutoFit/>
            </a:bodyPr>
            <a:lstStyle/>
            <a:p>
              <a:pPr>
                <a:spcBef>
                  <a:spcPct val="50000"/>
                </a:spcBef>
              </a:pPr>
              <a:r>
                <a:rPr lang="en-US" sz="2000" dirty="0"/>
                <a:t>Coil</a:t>
              </a:r>
            </a:p>
          </p:txBody>
        </p:sp>
      </p:grpSp>
      <p:grpSp>
        <p:nvGrpSpPr>
          <p:cNvPr id="10" name="Group 89"/>
          <p:cNvGrpSpPr/>
          <p:nvPr/>
        </p:nvGrpSpPr>
        <p:grpSpPr>
          <a:xfrm>
            <a:off x="4467225" y="1513807"/>
            <a:ext cx="3362325" cy="3559843"/>
            <a:chOff x="4467225" y="1513807"/>
            <a:chExt cx="3362325" cy="3559843"/>
          </a:xfrm>
        </p:grpSpPr>
        <p:sp>
          <p:nvSpPr>
            <p:cNvPr id="13535" name="Line 53"/>
            <p:cNvSpPr>
              <a:spLocks noChangeShapeType="1"/>
            </p:cNvSpPr>
            <p:nvPr/>
          </p:nvSpPr>
          <p:spPr bwMode="auto">
            <a:xfrm flipH="1" flipV="1">
              <a:off x="5124450" y="3683000"/>
              <a:ext cx="152400" cy="152400"/>
            </a:xfrm>
            <a:prstGeom prst="line">
              <a:avLst/>
            </a:prstGeom>
            <a:noFill/>
            <a:ln w="28575">
              <a:solidFill>
                <a:srgbClr val="0033CC"/>
              </a:solidFill>
              <a:round/>
              <a:headEnd/>
              <a:tailEnd/>
            </a:ln>
          </p:spPr>
          <p:txBody>
            <a:bodyPr/>
            <a:lstStyle/>
            <a:p>
              <a:endParaRPr lang="en-US"/>
            </a:p>
          </p:txBody>
        </p:sp>
        <p:grpSp>
          <p:nvGrpSpPr>
            <p:cNvPr id="11" name="Group 88"/>
            <p:cNvGrpSpPr/>
            <p:nvPr/>
          </p:nvGrpSpPr>
          <p:grpSpPr>
            <a:xfrm>
              <a:off x="4467225" y="1513807"/>
              <a:ext cx="3362325" cy="3559843"/>
              <a:chOff x="4467225" y="1513807"/>
              <a:chExt cx="3362325" cy="3559843"/>
            </a:xfrm>
          </p:grpSpPr>
          <p:sp>
            <p:nvSpPr>
              <p:cNvPr id="13531" name="Arc 38"/>
              <p:cNvSpPr>
                <a:spLocks/>
              </p:cNvSpPr>
              <p:nvPr/>
            </p:nvSpPr>
            <p:spPr bwMode="auto">
              <a:xfrm>
                <a:off x="7124700" y="2609850"/>
                <a:ext cx="66675" cy="1039813"/>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532" name="Line 46"/>
              <p:cNvSpPr>
                <a:spLocks noChangeShapeType="1"/>
              </p:cNvSpPr>
              <p:nvPr/>
            </p:nvSpPr>
            <p:spPr bwMode="auto">
              <a:xfrm>
                <a:off x="5143500" y="3689350"/>
                <a:ext cx="2647950" cy="0"/>
              </a:xfrm>
              <a:prstGeom prst="line">
                <a:avLst/>
              </a:prstGeom>
              <a:noFill/>
              <a:ln w="28575">
                <a:solidFill>
                  <a:srgbClr val="0033CC"/>
                </a:solidFill>
                <a:round/>
                <a:headEnd/>
                <a:tailEnd/>
              </a:ln>
            </p:spPr>
            <p:txBody>
              <a:bodyPr/>
              <a:lstStyle/>
              <a:p>
                <a:endParaRPr lang="en-US"/>
              </a:p>
            </p:txBody>
          </p:sp>
          <p:sp>
            <p:nvSpPr>
              <p:cNvPr id="13533" name="Arc 50"/>
              <p:cNvSpPr>
                <a:spLocks/>
              </p:cNvSpPr>
              <p:nvPr/>
            </p:nvSpPr>
            <p:spPr bwMode="auto">
              <a:xfrm>
                <a:off x="6800850" y="2590799"/>
                <a:ext cx="66675" cy="1095375"/>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534" name="Arc 52"/>
              <p:cNvSpPr>
                <a:spLocks/>
              </p:cNvSpPr>
              <p:nvPr/>
            </p:nvSpPr>
            <p:spPr bwMode="auto">
              <a:xfrm>
                <a:off x="5848350" y="3009900"/>
                <a:ext cx="57150" cy="644525"/>
              </a:xfrm>
              <a:custGeom>
                <a:avLst/>
                <a:gdLst>
                  <a:gd name="T0" fmla="*/ 0 w 42918"/>
                  <a:gd name="T1" fmla="*/ 0 h 21600"/>
                  <a:gd name="T2" fmla="*/ 0 w 42918"/>
                  <a:gd name="T3" fmla="*/ 0 h 21600"/>
                  <a:gd name="T4" fmla="*/ 0 w 42918"/>
                  <a:gd name="T5" fmla="*/ 0 h 21600"/>
                  <a:gd name="T6" fmla="*/ 0 60000 65536"/>
                  <a:gd name="T7" fmla="*/ 0 60000 65536"/>
                  <a:gd name="T8" fmla="*/ 0 60000 65536"/>
                  <a:gd name="T9" fmla="*/ 0 w 42918"/>
                  <a:gd name="T10" fmla="*/ 0 h 21600"/>
                  <a:gd name="T11" fmla="*/ 42918 w 42918"/>
                  <a:gd name="T12" fmla="*/ 21600 h 21600"/>
                </a:gdLst>
                <a:ahLst/>
                <a:cxnLst>
                  <a:cxn ang="T6">
                    <a:pos x="T0" y="T1"/>
                  </a:cxn>
                  <a:cxn ang="T7">
                    <a:pos x="T2" y="T3"/>
                  </a:cxn>
                  <a:cxn ang="T8">
                    <a:pos x="T4" y="T5"/>
                  </a:cxn>
                </a:cxnLst>
                <a:rect l="T9" t="T10" r="T11" b="T12"/>
                <a:pathLst>
                  <a:path w="42918" h="21600" fill="none" extrusionOk="0">
                    <a:moveTo>
                      <a:pt x="0" y="21000"/>
                    </a:moveTo>
                    <a:cubicBezTo>
                      <a:pt x="325" y="9308"/>
                      <a:pt x="9896" y="-1"/>
                      <a:pt x="21592" y="0"/>
                    </a:cubicBezTo>
                    <a:cubicBezTo>
                      <a:pt x="32198" y="0"/>
                      <a:pt x="41234" y="7700"/>
                      <a:pt x="42918" y="18171"/>
                    </a:cubicBezTo>
                  </a:path>
                  <a:path w="42918" h="21600" stroke="0" extrusionOk="0">
                    <a:moveTo>
                      <a:pt x="0" y="21000"/>
                    </a:moveTo>
                    <a:cubicBezTo>
                      <a:pt x="325" y="9308"/>
                      <a:pt x="9896" y="-1"/>
                      <a:pt x="21592" y="0"/>
                    </a:cubicBezTo>
                    <a:cubicBezTo>
                      <a:pt x="32198" y="0"/>
                      <a:pt x="41234" y="7700"/>
                      <a:pt x="42918" y="18171"/>
                    </a:cubicBezTo>
                    <a:lnTo>
                      <a:pt x="21592" y="21600"/>
                    </a:lnTo>
                    <a:close/>
                  </a:path>
                </a:pathLst>
              </a:custGeom>
              <a:noFill/>
              <a:ln w="9525">
                <a:solidFill>
                  <a:srgbClr val="0033CC"/>
                </a:solidFill>
                <a:round/>
                <a:headEnd/>
                <a:tailEnd/>
              </a:ln>
            </p:spPr>
            <p:txBody>
              <a:bodyPr wrap="none" anchor="ctr"/>
              <a:lstStyle/>
              <a:p>
                <a:endParaRPr lang="en-US"/>
              </a:p>
            </p:txBody>
          </p:sp>
          <p:sp>
            <p:nvSpPr>
              <p:cNvPr id="13536" name="Line 54"/>
              <p:cNvSpPr>
                <a:spLocks noChangeShapeType="1"/>
              </p:cNvSpPr>
              <p:nvPr/>
            </p:nvSpPr>
            <p:spPr bwMode="auto">
              <a:xfrm flipH="1">
                <a:off x="5133975" y="3540125"/>
                <a:ext cx="152400" cy="152400"/>
              </a:xfrm>
              <a:prstGeom prst="line">
                <a:avLst/>
              </a:prstGeom>
              <a:noFill/>
              <a:ln w="28575">
                <a:solidFill>
                  <a:srgbClr val="0033CC"/>
                </a:solidFill>
                <a:round/>
                <a:headEnd/>
                <a:tailEnd/>
              </a:ln>
            </p:spPr>
            <p:txBody>
              <a:bodyPr/>
              <a:lstStyle/>
              <a:p>
                <a:endParaRPr lang="en-US"/>
              </a:p>
            </p:txBody>
          </p:sp>
          <p:sp>
            <p:nvSpPr>
              <p:cNvPr id="13537" name="Text Box 55"/>
              <p:cNvSpPr txBox="1">
                <a:spLocks noChangeArrowheads="1"/>
              </p:cNvSpPr>
              <p:nvPr/>
            </p:nvSpPr>
            <p:spPr bwMode="auto">
              <a:xfrm>
                <a:off x="4467225" y="3911600"/>
                <a:ext cx="1419225" cy="396875"/>
              </a:xfrm>
              <a:prstGeom prst="rect">
                <a:avLst/>
              </a:prstGeom>
              <a:noFill/>
              <a:ln w="9525">
                <a:noFill/>
                <a:miter lim="800000"/>
                <a:headEnd/>
                <a:tailEnd/>
              </a:ln>
            </p:spPr>
            <p:txBody>
              <a:bodyPr>
                <a:spAutoFit/>
              </a:bodyPr>
              <a:lstStyle/>
              <a:p>
                <a:pPr>
                  <a:spcBef>
                    <a:spcPct val="50000"/>
                  </a:spcBef>
                </a:pPr>
                <a:r>
                  <a:rPr lang="en-US" sz="2000" dirty="0"/>
                  <a:t>frequency</a:t>
                </a:r>
              </a:p>
            </p:txBody>
          </p:sp>
          <p:sp>
            <p:nvSpPr>
              <p:cNvPr id="222265" name="Text Box 57"/>
              <p:cNvSpPr txBox="1">
                <a:spLocks noChangeArrowheads="1"/>
              </p:cNvSpPr>
              <p:nvPr/>
            </p:nvSpPr>
            <p:spPr bwMode="auto">
              <a:xfrm>
                <a:off x="5480050" y="4676775"/>
                <a:ext cx="2209800" cy="396875"/>
              </a:xfrm>
              <a:prstGeom prst="rect">
                <a:avLst/>
              </a:prstGeom>
              <a:noFill/>
              <a:ln w="9525">
                <a:noFill/>
                <a:miter lim="800000"/>
                <a:headEnd/>
                <a:tailEnd/>
              </a:ln>
            </p:spPr>
            <p:txBody>
              <a:bodyPr>
                <a:spAutoFit/>
              </a:bodyPr>
              <a:lstStyle/>
              <a:p>
                <a:pPr>
                  <a:spcBef>
                    <a:spcPct val="50000"/>
                  </a:spcBef>
                </a:pPr>
                <a:r>
                  <a:rPr lang="en-US" sz="2000" dirty="0"/>
                  <a:t>NMR Spectrum</a:t>
                </a:r>
              </a:p>
            </p:txBody>
          </p:sp>
          <p:sp>
            <p:nvSpPr>
              <p:cNvPr id="13539" name="Freeform 227"/>
              <p:cNvSpPr>
                <a:spLocks/>
              </p:cNvSpPr>
              <p:nvPr/>
            </p:nvSpPr>
            <p:spPr bwMode="auto">
              <a:xfrm>
                <a:off x="5281613" y="3616325"/>
                <a:ext cx="566738" cy="38100"/>
              </a:xfrm>
              <a:custGeom>
                <a:avLst/>
                <a:gdLst/>
                <a:ahLst/>
                <a:cxnLst>
                  <a:cxn ang="0">
                    <a:pos x="0" y="24"/>
                  </a:cxn>
                  <a:cxn ang="0">
                    <a:pos x="51" y="3"/>
                  </a:cxn>
                  <a:cxn ang="0">
                    <a:pos x="93" y="9"/>
                  </a:cxn>
                  <a:cxn ang="0">
                    <a:pos x="153" y="21"/>
                  </a:cxn>
                  <a:cxn ang="0">
                    <a:pos x="174" y="0"/>
                  </a:cxn>
                  <a:cxn ang="0">
                    <a:pos x="252" y="24"/>
                  </a:cxn>
                  <a:cxn ang="0">
                    <a:pos x="297" y="6"/>
                  </a:cxn>
                  <a:cxn ang="0">
                    <a:pos x="357" y="18"/>
                  </a:cxn>
                </a:cxnLst>
                <a:rect l="0" t="0" r="r" b="b"/>
                <a:pathLst>
                  <a:path w="357" h="24">
                    <a:moveTo>
                      <a:pt x="0" y="24"/>
                    </a:moveTo>
                    <a:lnTo>
                      <a:pt x="51" y="3"/>
                    </a:lnTo>
                    <a:lnTo>
                      <a:pt x="93" y="9"/>
                    </a:lnTo>
                    <a:lnTo>
                      <a:pt x="153" y="21"/>
                    </a:lnTo>
                    <a:lnTo>
                      <a:pt x="174" y="0"/>
                    </a:lnTo>
                    <a:lnTo>
                      <a:pt x="252" y="24"/>
                    </a:lnTo>
                    <a:lnTo>
                      <a:pt x="297" y="6"/>
                    </a:lnTo>
                    <a:lnTo>
                      <a:pt x="357" y="18"/>
                    </a:lnTo>
                  </a:path>
                </a:pathLst>
              </a:custGeom>
              <a:noFill/>
              <a:ln w="9525">
                <a:solidFill>
                  <a:srgbClr val="0000FF"/>
                </a:solidFill>
                <a:round/>
                <a:headEnd/>
                <a:tailEnd/>
              </a:ln>
              <a:effectLst/>
            </p:spPr>
            <p:txBody>
              <a:bodyPr/>
              <a:lstStyle/>
              <a:p>
                <a:endParaRPr lang="en-US"/>
              </a:p>
            </p:txBody>
          </p:sp>
          <p:sp>
            <p:nvSpPr>
              <p:cNvPr id="13540" name="Freeform 228"/>
              <p:cNvSpPr>
                <a:spLocks/>
              </p:cNvSpPr>
              <p:nvPr/>
            </p:nvSpPr>
            <p:spPr bwMode="auto">
              <a:xfrm>
                <a:off x="5919787" y="3616325"/>
                <a:ext cx="604837" cy="45719"/>
              </a:xfrm>
              <a:custGeom>
                <a:avLst/>
                <a:gdLst/>
                <a:ahLst/>
                <a:cxnLst>
                  <a:cxn ang="0">
                    <a:pos x="0" y="6"/>
                  </a:cxn>
                  <a:cxn ang="0">
                    <a:pos x="27" y="21"/>
                  </a:cxn>
                  <a:cxn ang="0">
                    <a:pos x="54" y="3"/>
                  </a:cxn>
                  <a:cxn ang="0">
                    <a:pos x="120" y="15"/>
                  </a:cxn>
                  <a:cxn ang="0">
                    <a:pos x="144" y="0"/>
                  </a:cxn>
                  <a:cxn ang="0">
                    <a:pos x="252" y="27"/>
                  </a:cxn>
                  <a:cxn ang="0">
                    <a:pos x="309" y="27"/>
                  </a:cxn>
                </a:cxnLst>
                <a:rect l="0" t="0" r="r" b="b"/>
                <a:pathLst>
                  <a:path w="309" h="27">
                    <a:moveTo>
                      <a:pt x="0" y="6"/>
                    </a:moveTo>
                    <a:lnTo>
                      <a:pt x="27" y="21"/>
                    </a:lnTo>
                    <a:lnTo>
                      <a:pt x="54" y="3"/>
                    </a:lnTo>
                    <a:lnTo>
                      <a:pt x="120" y="15"/>
                    </a:lnTo>
                    <a:lnTo>
                      <a:pt x="144" y="0"/>
                    </a:lnTo>
                    <a:lnTo>
                      <a:pt x="252" y="27"/>
                    </a:lnTo>
                    <a:lnTo>
                      <a:pt x="309" y="27"/>
                    </a:lnTo>
                  </a:path>
                </a:pathLst>
              </a:custGeom>
              <a:noFill/>
              <a:ln w="9525">
                <a:solidFill>
                  <a:srgbClr val="0000FF"/>
                </a:solidFill>
                <a:round/>
                <a:headEnd/>
                <a:tailEnd/>
              </a:ln>
              <a:effectLst/>
            </p:spPr>
            <p:txBody>
              <a:bodyPr/>
              <a:lstStyle/>
              <a:p>
                <a:endParaRPr lang="en-US"/>
              </a:p>
            </p:txBody>
          </p:sp>
          <p:sp>
            <p:nvSpPr>
              <p:cNvPr id="13541" name="Freeform 229"/>
              <p:cNvSpPr>
                <a:spLocks/>
              </p:cNvSpPr>
              <p:nvPr/>
            </p:nvSpPr>
            <p:spPr bwMode="auto">
              <a:xfrm>
                <a:off x="6510338" y="3602038"/>
                <a:ext cx="619125" cy="61913"/>
              </a:xfrm>
              <a:custGeom>
                <a:avLst/>
                <a:gdLst/>
                <a:ahLst/>
                <a:cxnLst>
                  <a:cxn ang="0">
                    <a:pos x="0" y="30"/>
                  </a:cxn>
                  <a:cxn ang="0">
                    <a:pos x="72" y="18"/>
                  </a:cxn>
                  <a:cxn ang="0">
                    <a:pos x="192" y="42"/>
                  </a:cxn>
                  <a:cxn ang="0">
                    <a:pos x="243" y="15"/>
                  </a:cxn>
                  <a:cxn ang="0">
                    <a:pos x="258" y="42"/>
                  </a:cxn>
                  <a:cxn ang="0">
                    <a:pos x="318" y="33"/>
                  </a:cxn>
                  <a:cxn ang="0">
                    <a:pos x="324" y="0"/>
                  </a:cxn>
                  <a:cxn ang="0">
                    <a:pos x="375" y="21"/>
                  </a:cxn>
                </a:cxnLst>
                <a:rect l="0" t="0" r="r" b="b"/>
                <a:pathLst>
                  <a:path w="375" h="42">
                    <a:moveTo>
                      <a:pt x="0" y="30"/>
                    </a:moveTo>
                    <a:lnTo>
                      <a:pt x="72" y="18"/>
                    </a:lnTo>
                    <a:lnTo>
                      <a:pt x="192" y="42"/>
                    </a:lnTo>
                    <a:lnTo>
                      <a:pt x="243" y="15"/>
                    </a:lnTo>
                    <a:lnTo>
                      <a:pt x="258" y="42"/>
                    </a:lnTo>
                    <a:lnTo>
                      <a:pt x="318" y="33"/>
                    </a:lnTo>
                    <a:lnTo>
                      <a:pt x="324" y="0"/>
                    </a:lnTo>
                    <a:lnTo>
                      <a:pt x="375" y="21"/>
                    </a:lnTo>
                  </a:path>
                </a:pathLst>
              </a:custGeom>
              <a:noFill/>
              <a:ln w="9525">
                <a:solidFill>
                  <a:srgbClr val="0000FF"/>
                </a:solidFill>
                <a:round/>
                <a:headEnd/>
                <a:tailEnd/>
              </a:ln>
              <a:effectLst/>
            </p:spPr>
            <p:txBody>
              <a:bodyPr/>
              <a:lstStyle/>
              <a:p>
                <a:endParaRPr lang="en-US"/>
              </a:p>
            </p:txBody>
          </p:sp>
          <p:sp>
            <p:nvSpPr>
              <p:cNvPr id="13542" name="Freeform 230"/>
              <p:cNvSpPr>
                <a:spLocks/>
              </p:cNvSpPr>
              <p:nvPr/>
            </p:nvSpPr>
            <p:spPr bwMode="auto">
              <a:xfrm>
                <a:off x="7200900" y="3606800"/>
                <a:ext cx="628650" cy="57150"/>
              </a:xfrm>
              <a:custGeom>
                <a:avLst/>
                <a:gdLst/>
                <a:ahLst/>
                <a:cxnLst>
                  <a:cxn ang="0">
                    <a:pos x="0" y="27"/>
                  </a:cxn>
                  <a:cxn ang="0">
                    <a:pos x="51" y="12"/>
                  </a:cxn>
                  <a:cxn ang="0">
                    <a:pos x="84" y="24"/>
                  </a:cxn>
                  <a:cxn ang="0">
                    <a:pos x="90" y="0"/>
                  </a:cxn>
                  <a:cxn ang="0">
                    <a:pos x="153" y="27"/>
                  </a:cxn>
                  <a:cxn ang="0">
                    <a:pos x="162" y="9"/>
                  </a:cxn>
                  <a:cxn ang="0">
                    <a:pos x="255" y="36"/>
                  </a:cxn>
                  <a:cxn ang="0">
                    <a:pos x="330" y="36"/>
                  </a:cxn>
                  <a:cxn ang="0">
                    <a:pos x="339" y="18"/>
                  </a:cxn>
                  <a:cxn ang="0">
                    <a:pos x="396" y="18"/>
                  </a:cxn>
                </a:cxnLst>
                <a:rect l="0" t="0" r="r" b="b"/>
                <a:pathLst>
                  <a:path w="396" h="36">
                    <a:moveTo>
                      <a:pt x="0" y="27"/>
                    </a:moveTo>
                    <a:lnTo>
                      <a:pt x="51" y="12"/>
                    </a:lnTo>
                    <a:lnTo>
                      <a:pt x="84" y="24"/>
                    </a:lnTo>
                    <a:lnTo>
                      <a:pt x="90" y="0"/>
                    </a:lnTo>
                    <a:lnTo>
                      <a:pt x="153" y="27"/>
                    </a:lnTo>
                    <a:lnTo>
                      <a:pt x="162" y="9"/>
                    </a:lnTo>
                    <a:lnTo>
                      <a:pt x="255" y="36"/>
                    </a:lnTo>
                    <a:lnTo>
                      <a:pt x="330" y="36"/>
                    </a:lnTo>
                    <a:lnTo>
                      <a:pt x="339" y="18"/>
                    </a:lnTo>
                    <a:lnTo>
                      <a:pt x="396" y="18"/>
                    </a:lnTo>
                  </a:path>
                </a:pathLst>
              </a:custGeom>
              <a:noFill/>
              <a:ln w="9525">
                <a:solidFill>
                  <a:srgbClr val="0000FF"/>
                </a:solidFill>
                <a:round/>
                <a:headEnd/>
                <a:tailEnd/>
              </a:ln>
              <a:effectLst/>
            </p:spPr>
            <p:txBody>
              <a:bodyPr/>
              <a:lstStyle/>
              <a:p>
                <a:endParaRPr lang="en-US"/>
              </a:p>
            </p:txBody>
          </p:sp>
          <p:sp>
            <p:nvSpPr>
              <p:cNvPr id="13543" name="Oval 231"/>
              <p:cNvSpPr>
                <a:spLocks noChangeArrowheads="1"/>
              </p:cNvSpPr>
              <p:nvPr/>
            </p:nvSpPr>
            <p:spPr bwMode="auto">
              <a:xfrm rot="21196017">
                <a:off x="6288328" y="1513807"/>
                <a:ext cx="377825" cy="1003278"/>
              </a:xfrm>
              <a:prstGeom prst="ellipse">
                <a:avLst/>
              </a:prstGeom>
              <a:noFill/>
              <a:ln w="19050">
                <a:solidFill>
                  <a:srgbClr val="00CC00"/>
                </a:solidFill>
                <a:round/>
                <a:headEnd/>
                <a:tailEnd/>
              </a:ln>
              <a:effectLst/>
            </p:spPr>
            <p:txBody>
              <a:bodyPr wrap="none" anchor="ctr"/>
              <a:lstStyle/>
              <a:p>
                <a:endParaRPr lang="en-US"/>
              </a:p>
            </p:txBody>
          </p:sp>
          <p:sp>
            <p:nvSpPr>
              <p:cNvPr id="13544" name="Oval 232"/>
              <p:cNvSpPr>
                <a:spLocks noChangeArrowheads="1"/>
              </p:cNvSpPr>
              <p:nvPr/>
            </p:nvSpPr>
            <p:spPr bwMode="auto">
              <a:xfrm>
                <a:off x="5210174" y="1612900"/>
                <a:ext cx="644525" cy="876300"/>
              </a:xfrm>
              <a:prstGeom prst="ellipse">
                <a:avLst/>
              </a:prstGeom>
              <a:noFill/>
              <a:ln w="19050">
                <a:solidFill>
                  <a:srgbClr val="00CC00"/>
                </a:solidFill>
                <a:round/>
                <a:headEnd/>
                <a:tailEnd/>
              </a:ln>
              <a:effectLst/>
            </p:spPr>
            <p:txBody>
              <a:bodyPr wrap="none" anchor="ctr"/>
              <a:lstStyle/>
              <a:p>
                <a:endParaRPr lang="en-US"/>
              </a:p>
            </p:txBody>
          </p:sp>
          <p:sp>
            <p:nvSpPr>
              <p:cNvPr id="13545" name="Freeform 233"/>
              <p:cNvSpPr>
                <a:spLocks/>
              </p:cNvSpPr>
              <p:nvPr/>
            </p:nvSpPr>
            <p:spPr bwMode="auto">
              <a:xfrm>
                <a:off x="4914901" y="2111375"/>
                <a:ext cx="1914524" cy="803275"/>
              </a:xfrm>
              <a:custGeom>
                <a:avLst/>
                <a:gdLst/>
                <a:ahLst/>
                <a:cxnLst>
                  <a:cxn ang="0">
                    <a:pos x="75" y="0"/>
                  </a:cxn>
                  <a:cxn ang="0">
                    <a:pos x="21" y="348"/>
                  </a:cxn>
                  <a:cxn ang="0">
                    <a:pos x="201" y="756"/>
                  </a:cxn>
                  <a:cxn ang="0">
                    <a:pos x="501" y="1050"/>
                  </a:cxn>
                </a:cxnLst>
                <a:rect l="0" t="0" r="r" b="b"/>
                <a:pathLst>
                  <a:path w="501" h="1050">
                    <a:moveTo>
                      <a:pt x="75" y="0"/>
                    </a:moveTo>
                    <a:cubicBezTo>
                      <a:pt x="37" y="111"/>
                      <a:pt x="0" y="222"/>
                      <a:pt x="21" y="348"/>
                    </a:cubicBezTo>
                    <a:cubicBezTo>
                      <a:pt x="42" y="474"/>
                      <a:pt x="121" y="639"/>
                      <a:pt x="201" y="756"/>
                    </a:cubicBezTo>
                    <a:cubicBezTo>
                      <a:pt x="281" y="873"/>
                      <a:pt x="391" y="961"/>
                      <a:pt x="501" y="1050"/>
                    </a:cubicBezTo>
                  </a:path>
                </a:pathLst>
              </a:custGeom>
              <a:noFill/>
              <a:ln w="19050" cmpd="sng">
                <a:solidFill>
                  <a:srgbClr val="00CC00"/>
                </a:solidFill>
                <a:round/>
                <a:headEnd type="none" w="med" len="med"/>
                <a:tailEnd type="arrow" w="med" len="med"/>
              </a:ln>
              <a:effectLst/>
            </p:spPr>
            <p:txBody>
              <a:bodyPr/>
              <a:lstStyle/>
              <a:p>
                <a:endParaRPr lang="en-US"/>
              </a:p>
            </p:txBody>
          </p:sp>
          <p:sp>
            <p:nvSpPr>
              <p:cNvPr id="13546" name="Freeform 234"/>
              <p:cNvSpPr>
                <a:spLocks/>
              </p:cNvSpPr>
              <p:nvPr/>
            </p:nvSpPr>
            <p:spPr bwMode="auto">
              <a:xfrm flipH="1">
                <a:off x="7191375" y="2266950"/>
                <a:ext cx="121916" cy="647700"/>
              </a:xfrm>
              <a:custGeom>
                <a:avLst/>
                <a:gdLst/>
                <a:ahLst/>
                <a:cxnLst>
                  <a:cxn ang="0">
                    <a:pos x="75" y="0"/>
                  </a:cxn>
                  <a:cxn ang="0">
                    <a:pos x="21" y="348"/>
                  </a:cxn>
                  <a:cxn ang="0">
                    <a:pos x="201" y="756"/>
                  </a:cxn>
                  <a:cxn ang="0">
                    <a:pos x="501" y="1050"/>
                  </a:cxn>
                </a:cxnLst>
                <a:rect l="0" t="0" r="r" b="b"/>
                <a:pathLst>
                  <a:path w="501" h="1050">
                    <a:moveTo>
                      <a:pt x="75" y="0"/>
                    </a:moveTo>
                    <a:cubicBezTo>
                      <a:pt x="37" y="111"/>
                      <a:pt x="0" y="222"/>
                      <a:pt x="21" y="348"/>
                    </a:cubicBezTo>
                    <a:cubicBezTo>
                      <a:pt x="42" y="474"/>
                      <a:pt x="121" y="639"/>
                      <a:pt x="201" y="756"/>
                    </a:cubicBezTo>
                    <a:cubicBezTo>
                      <a:pt x="281" y="873"/>
                      <a:pt x="391" y="961"/>
                      <a:pt x="501" y="1050"/>
                    </a:cubicBezTo>
                  </a:path>
                </a:pathLst>
              </a:custGeom>
              <a:noFill/>
              <a:ln w="19050" cmpd="sng">
                <a:solidFill>
                  <a:srgbClr val="00CC00"/>
                </a:solidFill>
                <a:round/>
                <a:headEnd type="none" w="med" len="med"/>
                <a:tailEnd type="arrow" w="med" len="med"/>
              </a:ln>
              <a:effectLst/>
            </p:spPr>
            <p:txBody>
              <a:bodyPr/>
              <a:lstStyle/>
              <a:p>
                <a:endParaRPr lang="en-US"/>
              </a:p>
            </p:txBody>
          </p:sp>
          <p:sp>
            <p:nvSpPr>
              <p:cNvPr id="13547" name="Freeform 235"/>
              <p:cNvSpPr>
                <a:spLocks/>
              </p:cNvSpPr>
              <p:nvPr/>
            </p:nvSpPr>
            <p:spPr bwMode="auto">
              <a:xfrm flipH="1">
                <a:off x="5943600" y="2520949"/>
                <a:ext cx="723900" cy="898525"/>
              </a:xfrm>
              <a:custGeom>
                <a:avLst/>
                <a:gdLst/>
                <a:ahLst/>
                <a:cxnLst>
                  <a:cxn ang="0">
                    <a:pos x="75" y="0"/>
                  </a:cxn>
                  <a:cxn ang="0">
                    <a:pos x="21" y="348"/>
                  </a:cxn>
                  <a:cxn ang="0">
                    <a:pos x="201" y="756"/>
                  </a:cxn>
                  <a:cxn ang="0">
                    <a:pos x="501" y="1050"/>
                  </a:cxn>
                </a:cxnLst>
                <a:rect l="0" t="0" r="r" b="b"/>
                <a:pathLst>
                  <a:path w="501" h="1050">
                    <a:moveTo>
                      <a:pt x="75" y="0"/>
                    </a:moveTo>
                    <a:cubicBezTo>
                      <a:pt x="37" y="111"/>
                      <a:pt x="0" y="222"/>
                      <a:pt x="21" y="348"/>
                    </a:cubicBezTo>
                    <a:cubicBezTo>
                      <a:pt x="42" y="474"/>
                      <a:pt x="121" y="639"/>
                      <a:pt x="201" y="756"/>
                    </a:cubicBezTo>
                    <a:cubicBezTo>
                      <a:pt x="281" y="873"/>
                      <a:pt x="391" y="961"/>
                      <a:pt x="501" y="1050"/>
                    </a:cubicBezTo>
                  </a:path>
                </a:pathLst>
              </a:custGeom>
              <a:noFill/>
              <a:ln w="19050" cmpd="sng">
                <a:solidFill>
                  <a:srgbClr val="00CC00"/>
                </a:solidFill>
                <a:round/>
                <a:headEnd type="none" w="med" len="med"/>
                <a:tailEnd type="arrow" w="med" len="med"/>
              </a:ln>
              <a:effectLst/>
            </p:spPr>
            <p:txBody>
              <a:bodyPr/>
              <a:lstStyle/>
              <a:p>
                <a:endParaRPr lang="en-US"/>
              </a:p>
            </p:txBody>
          </p:sp>
          <p:sp>
            <p:nvSpPr>
              <p:cNvPr id="13548" name="Oval 236"/>
              <p:cNvSpPr>
                <a:spLocks noChangeArrowheads="1"/>
              </p:cNvSpPr>
              <p:nvPr/>
            </p:nvSpPr>
            <p:spPr bwMode="auto">
              <a:xfrm>
                <a:off x="6584951" y="1514475"/>
                <a:ext cx="755650" cy="974725"/>
              </a:xfrm>
              <a:prstGeom prst="ellipse">
                <a:avLst/>
              </a:prstGeom>
              <a:noFill/>
              <a:ln w="19050">
                <a:solidFill>
                  <a:srgbClr val="00CC00"/>
                </a:solidFill>
                <a:round/>
                <a:headEnd/>
                <a:tailEnd/>
              </a:ln>
              <a:effectLst/>
            </p:spPr>
            <p:txBody>
              <a:bodyPr wrap="none" anchor="ctr"/>
              <a:lstStyle/>
              <a:p>
                <a:endParaRPr lang="en-US"/>
              </a:p>
            </p:txBody>
          </p:sp>
        </p:grpSp>
      </p:grpSp>
      <p:grpSp>
        <p:nvGrpSpPr>
          <p:cNvPr id="12" name="Group 260"/>
          <p:cNvGrpSpPr>
            <a:grpSpLocks/>
          </p:cNvGrpSpPr>
          <p:nvPr/>
        </p:nvGrpSpPr>
        <p:grpSpPr bwMode="auto">
          <a:xfrm>
            <a:off x="5480050" y="2981325"/>
            <a:ext cx="2438400" cy="1447800"/>
            <a:chOff x="120" y="296"/>
            <a:chExt cx="1536" cy="912"/>
          </a:xfrm>
        </p:grpSpPr>
        <p:sp>
          <p:nvSpPr>
            <p:cNvPr id="13552" name="Arc 37"/>
            <p:cNvSpPr>
              <a:spLocks/>
            </p:cNvSpPr>
            <p:nvPr/>
          </p:nvSpPr>
          <p:spPr bwMode="auto">
            <a:xfrm flipV="1">
              <a:off x="552" y="728"/>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553" name="Arc 38"/>
            <p:cNvSpPr>
              <a:spLocks/>
            </p:cNvSpPr>
            <p:nvPr/>
          </p:nvSpPr>
          <p:spPr bwMode="auto">
            <a:xfrm>
              <a:off x="600" y="296"/>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554" name="Arc 39"/>
            <p:cNvSpPr>
              <a:spLocks/>
            </p:cNvSpPr>
            <p:nvPr/>
          </p:nvSpPr>
          <p:spPr bwMode="auto">
            <a:xfrm flipV="1">
              <a:off x="648" y="728"/>
              <a:ext cx="48" cy="4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555" name="Arc 40"/>
            <p:cNvSpPr>
              <a:spLocks/>
            </p:cNvSpPr>
            <p:nvPr/>
          </p:nvSpPr>
          <p:spPr bwMode="auto">
            <a:xfrm>
              <a:off x="696" y="444"/>
              <a:ext cx="48" cy="332"/>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556" name="Arc 41"/>
            <p:cNvSpPr>
              <a:spLocks/>
            </p:cNvSpPr>
            <p:nvPr/>
          </p:nvSpPr>
          <p:spPr bwMode="auto">
            <a:xfrm flipV="1">
              <a:off x="744" y="728"/>
              <a:ext cx="48" cy="268"/>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pPr algn="ctr"/>
              <a:r>
                <a:rPr lang="en-US"/>
                <a:t>                               </a:t>
              </a:r>
            </a:p>
          </p:txBody>
        </p:sp>
        <p:sp>
          <p:nvSpPr>
            <p:cNvPr id="13557" name="Arc 42"/>
            <p:cNvSpPr>
              <a:spLocks/>
            </p:cNvSpPr>
            <p:nvPr/>
          </p:nvSpPr>
          <p:spPr bwMode="auto">
            <a:xfrm>
              <a:off x="792" y="672"/>
              <a:ext cx="48" cy="104"/>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wrap="none" anchor="ctr"/>
            <a:lstStyle/>
            <a:p>
              <a:endParaRPr lang="en-US"/>
            </a:p>
          </p:txBody>
        </p:sp>
        <p:sp>
          <p:nvSpPr>
            <p:cNvPr id="13558" name="Arc 43"/>
            <p:cNvSpPr>
              <a:spLocks/>
            </p:cNvSpPr>
            <p:nvPr/>
          </p:nvSpPr>
          <p:spPr bwMode="auto">
            <a:xfrm flipV="1">
              <a:off x="840" y="728"/>
              <a:ext cx="44" cy="80"/>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559" name="Arc 44"/>
            <p:cNvSpPr>
              <a:spLocks/>
            </p:cNvSpPr>
            <p:nvPr/>
          </p:nvSpPr>
          <p:spPr bwMode="auto">
            <a:xfrm>
              <a:off x="884" y="564"/>
              <a:ext cx="48" cy="212"/>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560" name="Line 45"/>
            <p:cNvSpPr>
              <a:spLocks noChangeShapeType="1"/>
            </p:cNvSpPr>
            <p:nvPr/>
          </p:nvSpPr>
          <p:spPr bwMode="auto">
            <a:xfrm>
              <a:off x="1224" y="746"/>
              <a:ext cx="432" cy="0"/>
            </a:xfrm>
            <a:prstGeom prst="line">
              <a:avLst/>
            </a:prstGeom>
            <a:noFill/>
            <a:ln w="28575">
              <a:solidFill>
                <a:srgbClr val="0033CC"/>
              </a:solidFill>
              <a:round/>
              <a:headEnd/>
              <a:tailEnd/>
            </a:ln>
          </p:spPr>
          <p:txBody>
            <a:bodyPr/>
            <a:lstStyle/>
            <a:p>
              <a:endParaRPr lang="en-US"/>
            </a:p>
          </p:txBody>
        </p:sp>
        <p:sp>
          <p:nvSpPr>
            <p:cNvPr id="13561" name="Line 46"/>
            <p:cNvSpPr>
              <a:spLocks noChangeShapeType="1"/>
            </p:cNvSpPr>
            <p:nvPr/>
          </p:nvSpPr>
          <p:spPr bwMode="auto">
            <a:xfrm>
              <a:off x="120" y="744"/>
              <a:ext cx="432" cy="0"/>
            </a:xfrm>
            <a:prstGeom prst="line">
              <a:avLst/>
            </a:prstGeom>
            <a:noFill/>
            <a:ln w="28575">
              <a:solidFill>
                <a:srgbClr val="0033CC"/>
              </a:solidFill>
              <a:round/>
              <a:headEnd/>
              <a:tailEnd/>
            </a:ln>
          </p:spPr>
          <p:txBody>
            <a:bodyPr/>
            <a:lstStyle/>
            <a:p>
              <a:endParaRPr lang="en-US"/>
            </a:p>
          </p:txBody>
        </p:sp>
        <p:sp>
          <p:nvSpPr>
            <p:cNvPr id="13562" name="Arc 47"/>
            <p:cNvSpPr>
              <a:spLocks/>
            </p:cNvSpPr>
            <p:nvPr/>
          </p:nvSpPr>
          <p:spPr bwMode="auto">
            <a:xfrm flipV="1">
              <a:off x="932" y="728"/>
              <a:ext cx="48" cy="212"/>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563" name="Arc 48"/>
            <p:cNvSpPr>
              <a:spLocks/>
            </p:cNvSpPr>
            <p:nvPr/>
          </p:nvSpPr>
          <p:spPr bwMode="auto">
            <a:xfrm>
              <a:off x="984" y="440"/>
              <a:ext cx="48" cy="336"/>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564" name="Arc 49"/>
            <p:cNvSpPr>
              <a:spLocks/>
            </p:cNvSpPr>
            <p:nvPr/>
          </p:nvSpPr>
          <p:spPr bwMode="auto">
            <a:xfrm flipV="1">
              <a:off x="1032" y="728"/>
              <a:ext cx="48" cy="288"/>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565" name="Arc 50"/>
            <p:cNvSpPr>
              <a:spLocks/>
            </p:cNvSpPr>
            <p:nvPr/>
          </p:nvSpPr>
          <p:spPr bwMode="auto">
            <a:xfrm>
              <a:off x="1080" y="536"/>
              <a:ext cx="48" cy="240"/>
            </a:xfrm>
            <a:custGeom>
              <a:avLst/>
              <a:gdLst>
                <a:gd name="T0" fmla="*/ 0 w 43157"/>
                <a:gd name="T1" fmla="*/ 0 h 21600"/>
                <a:gd name="T2" fmla="*/ 0 w 43157"/>
                <a:gd name="T3" fmla="*/ 0 h 21600"/>
                <a:gd name="T4" fmla="*/ 0 w 43157"/>
                <a:gd name="T5" fmla="*/ 0 h 21600"/>
                <a:gd name="T6" fmla="*/ 0 60000 65536"/>
                <a:gd name="T7" fmla="*/ 0 60000 65536"/>
                <a:gd name="T8" fmla="*/ 0 60000 65536"/>
                <a:gd name="T9" fmla="*/ 0 w 43157"/>
                <a:gd name="T10" fmla="*/ 0 h 21600"/>
                <a:gd name="T11" fmla="*/ 43157 w 43157"/>
                <a:gd name="T12" fmla="*/ 21600 h 21600"/>
              </a:gdLst>
              <a:ahLst/>
              <a:cxnLst>
                <a:cxn ang="T6">
                  <a:pos x="T0" y="T1"/>
                </a:cxn>
                <a:cxn ang="T7">
                  <a:pos x="T2" y="T3"/>
                </a:cxn>
                <a:cxn ang="T8">
                  <a:pos x="T4" y="T5"/>
                </a:cxn>
              </a:cxnLst>
              <a:rect l="T9" t="T10" r="T11" b="T12"/>
              <a:pathLst>
                <a:path w="43157" h="21600" fill="none" extrusionOk="0">
                  <a:moveTo>
                    <a:pt x="0" y="21000"/>
                  </a:moveTo>
                  <a:cubicBezTo>
                    <a:pt x="325" y="9308"/>
                    <a:pt x="9896" y="-1"/>
                    <a:pt x="21592" y="0"/>
                  </a:cubicBezTo>
                  <a:cubicBezTo>
                    <a:pt x="33042" y="0"/>
                    <a:pt x="42503" y="8935"/>
                    <a:pt x="43156" y="20368"/>
                  </a:cubicBezTo>
                </a:path>
                <a:path w="43157" h="21600" stroke="0" extrusionOk="0">
                  <a:moveTo>
                    <a:pt x="0" y="21000"/>
                  </a:moveTo>
                  <a:cubicBezTo>
                    <a:pt x="325" y="9308"/>
                    <a:pt x="9896" y="-1"/>
                    <a:pt x="21592" y="0"/>
                  </a:cubicBezTo>
                  <a:cubicBezTo>
                    <a:pt x="33042" y="0"/>
                    <a:pt x="42503" y="8935"/>
                    <a:pt x="43156" y="20368"/>
                  </a:cubicBezTo>
                  <a:lnTo>
                    <a:pt x="21592" y="21600"/>
                  </a:lnTo>
                  <a:close/>
                </a:path>
              </a:pathLst>
            </a:custGeom>
            <a:noFill/>
            <a:ln w="9525">
              <a:solidFill>
                <a:srgbClr val="0033CC"/>
              </a:solidFill>
              <a:round/>
              <a:headEnd/>
              <a:tailEnd/>
            </a:ln>
          </p:spPr>
          <p:txBody>
            <a:bodyPr wrap="none" anchor="ctr"/>
            <a:lstStyle/>
            <a:p>
              <a:endParaRPr lang="en-US"/>
            </a:p>
          </p:txBody>
        </p:sp>
        <p:sp>
          <p:nvSpPr>
            <p:cNvPr id="13566" name="Arc 51"/>
            <p:cNvSpPr>
              <a:spLocks/>
            </p:cNvSpPr>
            <p:nvPr/>
          </p:nvSpPr>
          <p:spPr bwMode="auto">
            <a:xfrm flipV="1">
              <a:off x="1128" y="728"/>
              <a:ext cx="48" cy="192"/>
            </a:xfrm>
            <a:custGeom>
              <a:avLst/>
              <a:gdLst>
                <a:gd name="T0" fmla="*/ 0 w 43192"/>
                <a:gd name="T1" fmla="*/ 0 h 21600"/>
                <a:gd name="T2" fmla="*/ 0 w 43192"/>
                <a:gd name="T3" fmla="*/ 0 h 21600"/>
                <a:gd name="T4" fmla="*/ 0 w 43192"/>
                <a:gd name="T5" fmla="*/ 0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0" y="21000"/>
                  </a:moveTo>
                  <a:cubicBezTo>
                    <a:pt x="325" y="9308"/>
                    <a:pt x="9896" y="-1"/>
                    <a:pt x="21592" y="0"/>
                  </a:cubicBezTo>
                  <a:cubicBezTo>
                    <a:pt x="33521" y="0"/>
                    <a:pt x="43192" y="9670"/>
                    <a:pt x="43192" y="21600"/>
                  </a:cubicBezTo>
                </a:path>
                <a:path w="43192" h="21600" stroke="0" extrusionOk="0">
                  <a:moveTo>
                    <a:pt x="0" y="21000"/>
                  </a:moveTo>
                  <a:cubicBezTo>
                    <a:pt x="325" y="9308"/>
                    <a:pt x="9896" y="-1"/>
                    <a:pt x="21592" y="0"/>
                  </a:cubicBezTo>
                  <a:cubicBezTo>
                    <a:pt x="33521" y="0"/>
                    <a:pt x="43192" y="9670"/>
                    <a:pt x="43192" y="21600"/>
                  </a:cubicBezTo>
                  <a:lnTo>
                    <a:pt x="21592" y="21600"/>
                  </a:lnTo>
                  <a:close/>
                </a:path>
              </a:pathLst>
            </a:custGeom>
            <a:noFill/>
            <a:ln w="9525">
              <a:solidFill>
                <a:srgbClr val="0033CC"/>
              </a:solidFill>
              <a:round/>
              <a:headEnd/>
              <a:tailEnd/>
            </a:ln>
          </p:spPr>
          <p:txBody>
            <a:bodyPr rot="10800000" wrap="none" anchor="ctr"/>
            <a:lstStyle/>
            <a:p>
              <a:endParaRPr lang="en-US"/>
            </a:p>
          </p:txBody>
        </p:sp>
        <p:sp>
          <p:nvSpPr>
            <p:cNvPr id="13567" name="Arc 52"/>
            <p:cNvSpPr>
              <a:spLocks/>
            </p:cNvSpPr>
            <p:nvPr/>
          </p:nvSpPr>
          <p:spPr bwMode="auto">
            <a:xfrm>
              <a:off x="1176" y="632"/>
              <a:ext cx="48" cy="144"/>
            </a:xfrm>
            <a:custGeom>
              <a:avLst/>
              <a:gdLst>
                <a:gd name="T0" fmla="*/ 0 w 42918"/>
                <a:gd name="T1" fmla="*/ 0 h 21600"/>
                <a:gd name="T2" fmla="*/ 0 w 42918"/>
                <a:gd name="T3" fmla="*/ 0 h 21600"/>
                <a:gd name="T4" fmla="*/ 0 w 42918"/>
                <a:gd name="T5" fmla="*/ 0 h 21600"/>
                <a:gd name="T6" fmla="*/ 0 60000 65536"/>
                <a:gd name="T7" fmla="*/ 0 60000 65536"/>
                <a:gd name="T8" fmla="*/ 0 60000 65536"/>
                <a:gd name="T9" fmla="*/ 0 w 42918"/>
                <a:gd name="T10" fmla="*/ 0 h 21600"/>
                <a:gd name="T11" fmla="*/ 42918 w 42918"/>
                <a:gd name="T12" fmla="*/ 21600 h 21600"/>
              </a:gdLst>
              <a:ahLst/>
              <a:cxnLst>
                <a:cxn ang="T6">
                  <a:pos x="T0" y="T1"/>
                </a:cxn>
                <a:cxn ang="T7">
                  <a:pos x="T2" y="T3"/>
                </a:cxn>
                <a:cxn ang="T8">
                  <a:pos x="T4" y="T5"/>
                </a:cxn>
              </a:cxnLst>
              <a:rect l="T9" t="T10" r="T11" b="T12"/>
              <a:pathLst>
                <a:path w="42918" h="21600" fill="none" extrusionOk="0">
                  <a:moveTo>
                    <a:pt x="0" y="21000"/>
                  </a:moveTo>
                  <a:cubicBezTo>
                    <a:pt x="325" y="9308"/>
                    <a:pt x="9896" y="-1"/>
                    <a:pt x="21592" y="0"/>
                  </a:cubicBezTo>
                  <a:cubicBezTo>
                    <a:pt x="32198" y="0"/>
                    <a:pt x="41234" y="7700"/>
                    <a:pt x="42918" y="18171"/>
                  </a:cubicBezTo>
                </a:path>
                <a:path w="42918" h="21600" stroke="0" extrusionOk="0">
                  <a:moveTo>
                    <a:pt x="0" y="21000"/>
                  </a:moveTo>
                  <a:cubicBezTo>
                    <a:pt x="325" y="9308"/>
                    <a:pt x="9896" y="-1"/>
                    <a:pt x="21592" y="0"/>
                  </a:cubicBezTo>
                  <a:cubicBezTo>
                    <a:pt x="32198" y="0"/>
                    <a:pt x="41234" y="7700"/>
                    <a:pt x="42918" y="18171"/>
                  </a:cubicBezTo>
                  <a:lnTo>
                    <a:pt x="21592" y="21600"/>
                  </a:lnTo>
                  <a:close/>
                </a:path>
              </a:pathLst>
            </a:custGeom>
            <a:noFill/>
            <a:ln w="9525">
              <a:solidFill>
                <a:srgbClr val="0033CC"/>
              </a:solidFill>
              <a:round/>
              <a:headEnd/>
              <a:tailEnd/>
            </a:ln>
          </p:spPr>
          <p:txBody>
            <a:bodyPr wrap="none" anchor="ctr"/>
            <a:lstStyle/>
            <a:p>
              <a:endParaRPr lang="en-US"/>
            </a:p>
          </p:txBody>
        </p:sp>
        <p:sp>
          <p:nvSpPr>
            <p:cNvPr id="13568" name="Line 53"/>
            <p:cNvSpPr>
              <a:spLocks noChangeShapeType="1"/>
            </p:cNvSpPr>
            <p:nvPr/>
          </p:nvSpPr>
          <p:spPr bwMode="auto">
            <a:xfrm flipH="1" flipV="1">
              <a:off x="1546" y="648"/>
              <a:ext cx="96" cy="96"/>
            </a:xfrm>
            <a:prstGeom prst="line">
              <a:avLst/>
            </a:prstGeom>
            <a:noFill/>
            <a:ln w="28575">
              <a:solidFill>
                <a:srgbClr val="0033CC"/>
              </a:solidFill>
              <a:round/>
              <a:headEnd/>
              <a:tailEnd/>
            </a:ln>
          </p:spPr>
          <p:txBody>
            <a:bodyPr/>
            <a:lstStyle/>
            <a:p>
              <a:endParaRPr lang="en-US"/>
            </a:p>
          </p:txBody>
        </p:sp>
        <p:sp>
          <p:nvSpPr>
            <p:cNvPr id="13569" name="Line 54"/>
            <p:cNvSpPr>
              <a:spLocks noChangeShapeType="1"/>
            </p:cNvSpPr>
            <p:nvPr/>
          </p:nvSpPr>
          <p:spPr bwMode="auto">
            <a:xfrm flipH="1">
              <a:off x="1552" y="744"/>
              <a:ext cx="96" cy="96"/>
            </a:xfrm>
            <a:prstGeom prst="line">
              <a:avLst/>
            </a:prstGeom>
            <a:noFill/>
            <a:ln w="28575">
              <a:solidFill>
                <a:srgbClr val="0033CC"/>
              </a:solidFill>
              <a:round/>
              <a:headEnd/>
              <a:tailEnd/>
            </a:ln>
          </p:spPr>
          <p:txBody>
            <a:bodyPr/>
            <a:lstStyle/>
            <a:p>
              <a:endParaRPr lang="en-US"/>
            </a:p>
          </p:txBody>
        </p:sp>
      </p:grpSp>
      <p:sp>
        <p:nvSpPr>
          <p:cNvPr id="92" name="Text Box 57"/>
          <p:cNvSpPr txBox="1">
            <a:spLocks noChangeArrowheads="1"/>
          </p:cNvSpPr>
          <p:nvPr/>
        </p:nvSpPr>
        <p:spPr bwMode="auto">
          <a:xfrm>
            <a:off x="5880100" y="4514850"/>
            <a:ext cx="1377950" cy="396875"/>
          </a:xfrm>
          <a:prstGeom prst="rect">
            <a:avLst/>
          </a:prstGeom>
          <a:noFill/>
          <a:ln w="9525">
            <a:noFill/>
            <a:miter lim="800000"/>
            <a:headEnd/>
            <a:tailEnd/>
          </a:ln>
        </p:spPr>
        <p:txBody>
          <a:bodyPr wrap="square">
            <a:spAutoFit/>
          </a:bodyPr>
          <a:lstStyle/>
          <a:p>
            <a:pPr>
              <a:spcBef>
                <a:spcPct val="50000"/>
              </a:spcBef>
            </a:pPr>
            <a:r>
              <a:rPr lang="en-US" sz="2000" dirty="0" smtClean="0"/>
              <a:t>Receive</a:t>
            </a:r>
            <a:endParaRPr lang="en-US" sz="2000" dirty="0"/>
          </a:p>
        </p:txBody>
      </p:sp>
      <p:sp>
        <p:nvSpPr>
          <p:cNvPr id="94" name="Rectangle 3"/>
          <p:cNvSpPr>
            <a:spLocks noChangeArrowheads="1"/>
          </p:cNvSpPr>
          <p:nvPr/>
        </p:nvSpPr>
        <p:spPr bwMode="auto">
          <a:xfrm>
            <a:off x="1525588" y="330200"/>
            <a:ext cx="6049962" cy="400110"/>
          </a:xfrm>
          <a:prstGeom prst="rect">
            <a:avLst/>
          </a:prstGeom>
          <a:noFill/>
          <a:ln w="9525">
            <a:noFill/>
            <a:miter lim="800000"/>
            <a:headEnd type="none" w="lg" len="lg"/>
            <a:tailEnd type="none" w="lg" len="lg"/>
          </a:ln>
        </p:spPr>
        <p:txBody>
          <a:bodyPr>
            <a:spAutoFit/>
          </a:bodyPr>
          <a:lstStyle/>
          <a:p>
            <a:pPr algn="ctr"/>
            <a:r>
              <a:rPr lang="en-US" sz="2000" dirty="0" smtClean="0"/>
              <a:t>Liquid-phase proton FT-NMR spectroscopy</a:t>
            </a:r>
            <a:endParaRPr lang="en-US" sz="2000" dirty="0"/>
          </a:p>
        </p:txBody>
      </p:sp>
    </p:spTree>
    <p:custDataLst>
      <p:tags r:id="rId1"/>
    </p:custDataLst>
  </p:cSld>
  <p:clrMapOvr>
    <a:masterClrMapping/>
  </p:clrMapOvr>
  <p:transition advTm="60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52227"/>
                                        </p:tgtEl>
                                        <p:attrNameLst>
                                          <p:attrName>style.visibility</p:attrName>
                                        </p:attrNameLst>
                                      </p:cBhvr>
                                      <p:to>
                                        <p:strVal val="visible"/>
                                      </p:to>
                                    </p:set>
                                    <p:animEffect transition="in" filter="fade">
                                      <p:cBhvr>
                                        <p:cTn id="21" dur="1000"/>
                                        <p:tgtEl>
                                          <p:spTgt spid="522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2"/>
                                        </p:tgtEl>
                                      </p:cBhvr>
                                    </p:animEffect>
                                    <p:set>
                                      <p:cBhvr>
                                        <p:cTn id="26" dur="1" fill="hold">
                                          <p:stCondLst>
                                            <p:cond delay="999"/>
                                          </p:stCondLst>
                                        </p:cTn>
                                        <p:tgtEl>
                                          <p:spTgt spid="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xit" presetSubtype="0" fill="hold" grpId="1" nodeType="withEffect">
                                  <p:stCondLst>
                                    <p:cond delay="0"/>
                                  </p:stCondLst>
                                  <p:childTnLst>
                                    <p:animEffect transition="out" filter="fade">
                                      <p:cBhvr>
                                        <p:cTn id="31" dur="2000"/>
                                        <p:tgtEl>
                                          <p:spTgt spid="92"/>
                                        </p:tgtEl>
                                      </p:cBhvr>
                                    </p:animEffect>
                                    <p:set>
                                      <p:cBhvr>
                                        <p:cTn id="32" dur="1" fill="hold">
                                          <p:stCondLst>
                                            <p:cond delay="19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A1</a:t>
            </a:r>
            <a:endParaRPr lang="en-US" sz="2400" dirty="0">
              <a:latin typeface="Times New Roman" pitchFamily="18" charset="0"/>
              <a:cs typeface="Times New Roman" pitchFamily="18" charset="0"/>
            </a:endParaRPr>
          </a:p>
        </p:txBody>
      </p:sp>
      <p:sp>
        <p:nvSpPr>
          <p:cNvPr id="5" name="TextBox 4"/>
          <p:cNvSpPr txBox="1"/>
          <p:nvPr/>
        </p:nvSpPr>
        <p:spPr>
          <a:xfrm>
            <a:off x="762000" y="1143000"/>
            <a:ext cx="6880410" cy="2308324"/>
          </a:xfrm>
          <a:prstGeom prst="rect">
            <a:avLst/>
          </a:prstGeom>
          <a:noFill/>
        </p:spPr>
        <p:txBody>
          <a:bodyPr wrap="none" rtlCol="0">
            <a:spAutoFit/>
          </a:bodyPr>
          <a:lstStyle/>
          <a:p>
            <a:r>
              <a:rPr lang="en-US" sz="2400" dirty="0" smtClean="0">
                <a:latin typeface="Times New Roman" pitchFamily="18" charset="0"/>
                <a:cs typeface="Times New Roman" pitchFamily="18" charset="0"/>
              </a:rPr>
              <a:t>Do you have your clicker and know how to operate it?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Yes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 No</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p:txBody>
      </p:sp>
      <p:sp>
        <p:nvSpPr>
          <p:cNvPr id="5" name="TextBox 4"/>
          <p:cNvSpPr txBox="1"/>
          <p:nvPr/>
        </p:nvSpPr>
        <p:spPr>
          <a:xfrm>
            <a:off x="762000" y="1143000"/>
            <a:ext cx="4582104" cy="4524315"/>
          </a:xfrm>
          <a:prstGeom prst="rect">
            <a:avLst/>
          </a:prstGeom>
          <a:noFill/>
        </p:spPr>
        <p:txBody>
          <a:bodyPr wrap="none" rtlCol="0">
            <a:spAutoFit/>
          </a:bodyPr>
          <a:lstStyle/>
          <a:p>
            <a:r>
              <a:rPr lang="en-US" sz="2400" dirty="0" smtClean="0">
                <a:latin typeface="Times New Roman" pitchFamily="18" charset="0"/>
                <a:cs typeface="Times New Roman" pitchFamily="18" charset="0"/>
              </a:rPr>
              <a:t>Who is responsible for your safety?</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The US Government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 The State of Colorado</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 The University of Colorado</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D: The Physics Department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 Yourself</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A3</a:t>
            </a:r>
            <a:endParaRPr lang="en-US" sz="2400" dirty="0">
              <a:latin typeface="Times New Roman" pitchFamily="18" charset="0"/>
              <a:cs typeface="Times New Roman" pitchFamily="18" charset="0"/>
            </a:endParaRPr>
          </a:p>
        </p:txBody>
      </p:sp>
      <p:sp>
        <p:nvSpPr>
          <p:cNvPr id="5" name="TextBox 4"/>
          <p:cNvSpPr txBox="1"/>
          <p:nvPr/>
        </p:nvSpPr>
        <p:spPr>
          <a:xfrm>
            <a:off x="762000" y="1143000"/>
            <a:ext cx="7159332" cy="3785652"/>
          </a:xfrm>
          <a:prstGeom prst="rect">
            <a:avLst/>
          </a:prstGeom>
          <a:noFill/>
        </p:spPr>
        <p:txBody>
          <a:bodyPr wrap="none" rtlCol="0">
            <a:spAutoFit/>
          </a:bodyPr>
          <a:lstStyle/>
          <a:p>
            <a:r>
              <a:rPr lang="en-US" sz="2400" dirty="0" smtClean="0">
                <a:latin typeface="Times New Roman" pitchFamily="18" charset="0"/>
                <a:cs typeface="Times New Roman" pitchFamily="18" charset="0"/>
              </a:rPr>
              <a:t>What is the most likely way a physicist will die at work?</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Toxic chemicals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 Explosions</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 Electrocution</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D: Disgruntled graduate student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56137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A4</a:t>
            </a:r>
            <a:endParaRPr lang="en-US" sz="2400" dirty="0">
              <a:latin typeface="Times New Roman" pitchFamily="18" charset="0"/>
              <a:cs typeface="Times New Roman" pitchFamily="18" charset="0"/>
            </a:endParaRPr>
          </a:p>
        </p:txBody>
      </p:sp>
      <p:sp>
        <p:nvSpPr>
          <p:cNvPr id="5" name="TextBox 4"/>
          <p:cNvSpPr txBox="1"/>
          <p:nvPr/>
        </p:nvSpPr>
        <p:spPr>
          <a:xfrm>
            <a:off x="762000" y="1143000"/>
            <a:ext cx="2565126" cy="3046988"/>
          </a:xfrm>
          <a:prstGeom prst="rect">
            <a:avLst/>
          </a:prstGeom>
          <a:noFill/>
        </p:spPr>
        <p:txBody>
          <a:bodyPr wrap="none" rtlCol="0">
            <a:spAutoFit/>
          </a:bodyPr>
          <a:lstStyle/>
          <a:p>
            <a:r>
              <a:rPr lang="en-US" sz="2400" dirty="0" smtClean="0">
                <a:latin typeface="Times New Roman" pitchFamily="18" charset="0"/>
                <a:cs typeface="Times New Roman" pitchFamily="18" charset="0"/>
              </a:rPr>
              <a:t>What will kill you?</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Current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 Voltage</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 Power</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6355837" y="76199"/>
          <a:ext cx="2711963" cy="6781801"/>
        </p:xfrm>
        <a:graphic>
          <a:graphicData uri="http://schemas.openxmlformats.org/presentationml/2006/ole">
            <p:oleObj spid="_x0000_s36866" name="Document" r:id="rId4" imgW="2425611" imgH="6133874" progId="Word.Document.12">
              <p:link updateAutomatic="1"/>
            </p:oleObj>
          </a:graphicData>
        </a:graphic>
      </p:graphicFrame>
      <p:sp>
        <p:nvSpPr>
          <p:cNvPr id="5" name="TextBox 4"/>
          <p:cNvSpPr txBox="1"/>
          <p:nvPr/>
        </p:nvSpPr>
        <p:spPr>
          <a:xfrm>
            <a:off x="304800" y="0"/>
            <a:ext cx="6477000" cy="7109639"/>
          </a:xfrm>
          <a:prstGeom prst="rect">
            <a:avLst/>
          </a:prstGeom>
          <a:noFill/>
        </p:spPr>
        <p:txBody>
          <a:bodyPr wrap="square" rtlCol="0">
            <a:spAutoFit/>
          </a:bodyPr>
          <a:lstStyle/>
          <a:p>
            <a:pPr>
              <a:buFont typeface="Arial" pitchFamily="34" charset="0"/>
              <a:buChar char="•"/>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Effects of Current (AC and DC)</a:t>
            </a:r>
            <a:endParaRPr lang="en-US" sz="2400" dirty="0" smtClean="0">
              <a:latin typeface="Symbol" pitchFamily="18" charset="2"/>
              <a:cs typeface="Times New Roman" pitchFamily="18" charset="0"/>
            </a:endParaRPr>
          </a:p>
          <a:p>
            <a:endParaRPr lang="en-US" sz="2400" dirty="0" smtClean="0">
              <a:latin typeface="Symbol" pitchFamily="18" charset="2"/>
              <a:cs typeface="Times New Roman" pitchFamily="18" charset="0"/>
            </a:endParaRPr>
          </a:p>
          <a:p>
            <a:pPr>
              <a:buFont typeface="Arial" pitchFamily="34" charset="0"/>
              <a:buChar char="•"/>
            </a:pPr>
            <a:r>
              <a:rPr lang="en-US" sz="2400" dirty="0" smtClean="0">
                <a:latin typeface="Times New Roman"/>
                <a:cs typeface="Times New Roman"/>
              </a:rPr>
              <a:t> 10 to 20 </a:t>
            </a:r>
            <a:r>
              <a:rPr lang="en-US" sz="2400" dirty="0" err="1" smtClean="0">
                <a:latin typeface="Times New Roman"/>
                <a:cs typeface="Times New Roman"/>
              </a:rPr>
              <a:t>mA</a:t>
            </a:r>
            <a:r>
              <a:rPr lang="en-US" sz="2400" dirty="0" smtClean="0">
                <a:latin typeface="Times New Roman"/>
                <a:cs typeface="Times New Roman"/>
              </a:rPr>
              <a:t>    painful sensation</a:t>
            </a:r>
          </a:p>
          <a:p>
            <a:pPr>
              <a:buFont typeface="Arial" pitchFamily="34" charset="0"/>
              <a:buChar char="•"/>
            </a:pPr>
            <a:r>
              <a:rPr lang="en-US" sz="2400" dirty="0" smtClean="0">
                <a:latin typeface="Times New Roman"/>
                <a:cs typeface="Times New Roman"/>
              </a:rPr>
              <a:t> 20 to 40 </a:t>
            </a:r>
            <a:r>
              <a:rPr lang="en-US" sz="2400" dirty="0" err="1" smtClean="0">
                <a:latin typeface="Times New Roman"/>
                <a:cs typeface="Times New Roman"/>
              </a:rPr>
              <a:t>mA</a:t>
            </a:r>
            <a:r>
              <a:rPr lang="en-US" sz="2400" dirty="0" smtClean="0">
                <a:latin typeface="Times New Roman"/>
                <a:cs typeface="Times New Roman"/>
              </a:rPr>
              <a:t>    muscular paralysis, cannot let go</a:t>
            </a:r>
          </a:p>
          <a:p>
            <a:pPr>
              <a:buFont typeface="Arial" pitchFamily="34" charset="0"/>
              <a:buChar char="•"/>
            </a:pPr>
            <a:r>
              <a:rPr lang="en-US" sz="2400" dirty="0" smtClean="0">
                <a:latin typeface="Times New Roman"/>
                <a:cs typeface="Times New Roman"/>
              </a:rPr>
              <a:t> 40 to 80 </a:t>
            </a:r>
            <a:r>
              <a:rPr lang="en-US" sz="2400" dirty="0" err="1" smtClean="0">
                <a:latin typeface="Times New Roman"/>
                <a:cs typeface="Times New Roman"/>
              </a:rPr>
              <a:t>mA</a:t>
            </a:r>
            <a:r>
              <a:rPr lang="en-US" sz="2400" dirty="0" smtClean="0">
                <a:latin typeface="Times New Roman"/>
                <a:cs typeface="Times New Roman"/>
              </a:rPr>
              <a:t>    breathing is difficult</a:t>
            </a:r>
          </a:p>
          <a:p>
            <a:pPr>
              <a:buFont typeface="Arial" pitchFamily="34" charset="0"/>
              <a:buChar char="•"/>
            </a:pPr>
            <a:r>
              <a:rPr lang="en-US" sz="2400" dirty="0" smtClean="0">
                <a:latin typeface="Times New Roman"/>
                <a:cs typeface="Times New Roman"/>
              </a:rPr>
              <a:t> 100 to 200 </a:t>
            </a:r>
            <a:r>
              <a:rPr lang="en-US" sz="2400" dirty="0" err="1" smtClean="0">
                <a:latin typeface="Times New Roman"/>
                <a:cs typeface="Times New Roman"/>
              </a:rPr>
              <a:t>mA</a:t>
            </a:r>
            <a:r>
              <a:rPr lang="en-US" sz="2400" dirty="0" smtClean="0">
                <a:latin typeface="Times New Roman"/>
                <a:cs typeface="Times New Roman"/>
              </a:rPr>
              <a:t>   fibrillation of the heart and death</a:t>
            </a:r>
          </a:p>
          <a:p>
            <a:pPr>
              <a:buFont typeface="Arial" pitchFamily="34" charset="0"/>
              <a:buChar char="•"/>
            </a:pPr>
            <a:r>
              <a:rPr lang="en-US" sz="2400" dirty="0" smtClean="0">
                <a:latin typeface="Times New Roman"/>
                <a:cs typeface="Times New Roman"/>
              </a:rPr>
              <a:t>  &gt; 200 </a:t>
            </a:r>
            <a:r>
              <a:rPr lang="en-US" sz="2400" dirty="0" err="1" smtClean="0">
                <a:latin typeface="Times New Roman"/>
                <a:cs typeface="Times New Roman"/>
              </a:rPr>
              <a:t>mA</a:t>
            </a:r>
            <a:r>
              <a:rPr lang="en-US" sz="2400" dirty="0" smtClean="0">
                <a:latin typeface="Times New Roman"/>
                <a:cs typeface="Times New Roman"/>
              </a:rPr>
              <a:t>	  heart muscles are clamped  </a:t>
            </a:r>
          </a:p>
          <a:p>
            <a:pPr>
              <a:buFont typeface="Arial" pitchFamily="34" charset="0"/>
              <a:buChar char="•"/>
            </a:pPr>
            <a:endParaRPr lang="en-US" sz="2400" dirty="0" smtClean="0">
              <a:latin typeface="Times New Roman"/>
              <a:cs typeface="Times New Roman"/>
            </a:endParaRPr>
          </a:p>
          <a:p>
            <a:pPr>
              <a:buFont typeface="Arial" pitchFamily="34" charset="0"/>
              <a:buChar char="•"/>
            </a:pPr>
            <a:r>
              <a:rPr lang="en-US" sz="2400" dirty="0" smtClean="0">
                <a:latin typeface="Times New Roman"/>
                <a:cs typeface="Times New Roman"/>
              </a:rPr>
              <a:t> Recovery is possible with immediate first aid.  </a:t>
            </a:r>
          </a:p>
          <a:p>
            <a:pPr>
              <a:buFont typeface="Arial" pitchFamily="34" charset="0"/>
              <a:buChar char="•"/>
            </a:pPr>
            <a:r>
              <a:rPr lang="en-US" sz="2400" dirty="0" smtClean="0">
                <a:latin typeface="Times New Roman"/>
                <a:cs typeface="Times New Roman"/>
              </a:rPr>
              <a:t> </a:t>
            </a:r>
            <a:r>
              <a:rPr lang="en-US" sz="2400" dirty="0" smtClean="0">
                <a:solidFill>
                  <a:srgbClr val="FF0000"/>
                </a:solidFill>
                <a:latin typeface="Times New Roman"/>
                <a:cs typeface="Times New Roman"/>
              </a:rPr>
              <a:t>Turn power is off before trying to help!</a:t>
            </a:r>
          </a:p>
          <a:p>
            <a:r>
              <a:rPr lang="en-US" sz="2400" dirty="0" smtClean="0"/>
              <a:t> </a:t>
            </a:r>
          </a:p>
          <a:p>
            <a:pPr>
              <a:buFont typeface="Arial" pitchFamily="34" charset="0"/>
              <a:buChar char="•"/>
            </a:pPr>
            <a:endParaRPr lang="en-US" sz="2400" dirty="0" smtClean="0">
              <a:latin typeface="Symbol" pitchFamily="18" charset="2"/>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143001"/>
            <a:ext cx="5638800" cy="5632311"/>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20 -200 </a:t>
            </a:r>
            <a:r>
              <a:rPr lang="en-US" sz="2400" dirty="0" err="1" smtClean="0">
                <a:latin typeface="Times New Roman" pitchFamily="18" charset="0"/>
                <a:cs typeface="Times New Roman" pitchFamily="18" charset="0"/>
              </a:rPr>
              <a:t>mA</a:t>
            </a:r>
            <a:r>
              <a:rPr lang="en-US" sz="2400" dirty="0" smtClean="0">
                <a:latin typeface="Times New Roman" pitchFamily="18" charset="0"/>
                <a:cs typeface="Times New Roman" pitchFamily="18" charset="0"/>
              </a:rPr>
              <a:t> can kill you! </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You will work with 15 V max</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Skin resistance with small contact area ~100 k</a:t>
            </a:r>
            <a:r>
              <a:rPr lang="en-US" sz="2400" dirty="0" smtClean="0">
                <a:latin typeface="Symbol" pitchFamily="18" charset="2"/>
                <a:cs typeface="Times New Roman" pitchFamily="18" charset="0"/>
              </a:rPr>
              <a:t>W</a:t>
            </a:r>
          </a:p>
          <a:p>
            <a:pPr>
              <a:buFont typeface="Arial" pitchFamily="34" charset="0"/>
              <a:buChar char="•"/>
            </a:pPr>
            <a:endParaRPr lang="en-US" sz="2400" dirty="0" smtClean="0">
              <a:latin typeface="Symbol" pitchFamily="18" charset="2"/>
              <a:cs typeface="Times New Roman" pitchFamily="18" charset="0"/>
            </a:endParaRPr>
          </a:p>
          <a:p>
            <a:endParaRPr lang="en-US" sz="2400" dirty="0" smtClean="0"/>
          </a:p>
          <a:p>
            <a:pPr>
              <a:buFont typeface="Arial" pitchFamily="34" charset="0"/>
              <a:buChar char="•"/>
            </a:pPr>
            <a:endParaRPr lang="en-US" sz="2400" dirty="0" smtClean="0">
              <a:latin typeface="Symbol" pitchFamily="18" charset="2"/>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6.1|3.9|5.7"/>
</p:tagLst>
</file>

<file path=ppt/tags/tag2.xml><?xml version="1.0" encoding="utf-8"?>
<p:tagLst xmlns:a="http://schemas.openxmlformats.org/drawingml/2006/main" xmlns:r="http://schemas.openxmlformats.org/officeDocument/2006/relationships" xmlns:p="http://schemas.openxmlformats.org/presentationml/2006/main">
  <p:tag name="TIMING" val="|18.7|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595</Words>
  <Application>Microsoft Office PowerPoint</Application>
  <PresentationFormat>On-screen Show (4:3)</PresentationFormat>
  <Paragraphs>121</Paragraphs>
  <Slides>11</Slides>
  <Notes>11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11</vt:i4>
      </vt:variant>
    </vt:vector>
  </HeadingPairs>
  <TitlesOfParts>
    <vt:vector size="13" baseType="lpstr">
      <vt:lpstr>Office Theme</vt:lpstr>
      <vt:lpstr>!OLE_LINK1</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lewandoh</dc:creator>
  <cp:lastModifiedBy>John Price</cp:lastModifiedBy>
  <cp:revision>35</cp:revision>
  <dcterms:created xsi:type="dcterms:W3CDTF">2010-01-12T19:16:42Z</dcterms:created>
  <dcterms:modified xsi:type="dcterms:W3CDTF">2013-08-27T16:54:29Z</dcterms:modified>
</cp:coreProperties>
</file>